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docProps/custom.xml" ContentType="application/vnd.openxmlformats-officedocument.custom-propertie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5"/>
  </p:notesMasterIdLst>
  <p:sldIdLst>
    <p:sldId id="358" r:id="rId2"/>
    <p:sldId id="359" r:id="rId3"/>
    <p:sldId id="403" r:id="rId4"/>
    <p:sldId id="417" r:id="rId5"/>
    <p:sldId id="418" r:id="rId6"/>
    <p:sldId id="404" r:id="rId7"/>
    <p:sldId id="405" r:id="rId8"/>
    <p:sldId id="406" r:id="rId9"/>
    <p:sldId id="407" r:id="rId10"/>
    <p:sldId id="430" r:id="rId11"/>
    <p:sldId id="408" r:id="rId12"/>
    <p:sldId id="411" r:id="rId13"/>
    <p:sldId id="412" r:id="rId14"/>
    <p:sldId id="413" r:id="rId15"/>
    <p:sldId id="414" r:id="rId16"/>
    <p:sldId id="431" r:id="rId17"/>
    <p:sldId id="432" r:id="rId18"/>
    <p:sldId id="362" r:id="rId19"/>
    <p:sldId id="363" r:id="rId20"/>
    <p:sldId id="367" r:id="rId21"/>
    <p:sldId id="402" r:id="rId22"/>
    <p:sldId id="370" r:id="rId23"/>
    <p:sldId id="369" r:id="rId24"/>
    <p:sldId id="368" r:id="rId25"/>
    <p:sldId id="374" r:id="rId26"/>
    <p:sldId id="373" r:id="rId27"/>
    <p:sldId id="428" r:id="rId28"/>
    <p:sldId id="429" r:id="rId29"/>
    <p:sldId id="376" r:id="rId30"/>
    <p:sldId id="377" r:id="rId31"/>
    <p:sldId id="378" r:id="rId32"/>
    <p:sldId id="419" r:id="rId33"/>
    <p:sldId id="420" r:id="rId34"/>
    <p:sldId id="421" r:id="rId35"/>
    <p:sldId id="422" r:id="rId36"/>
    <p:sldId id="423" r:id="rId37"/>
    <p:sldId id="424" r:id="rId38"/>
    <p:sldId id="426" r:id="rId39"/>
    <p:sldId id="427" r:id="rId40"/>
    <p:sldId id="379" r:id="rId41"/>
    <p:sldId id="380" r:id="rId42"/>
    <p:sldId id="383" r:id="rId43"/>
    <p:sldId id="386" r:id="rId44"/>
    <p:sldId id="387" r:id="rId45"/>
    <p:sldId id="388" r:id="rId46"/>
    <p:sldId id="389" r:id="rId47"/>
    <p:sldId id="390" r:id="rId48"/>
    <p:sldId id="415" r:id="rId49"/>
    <p:sldId id="416" r:id="rId50"/>
    <p:sldId id="425" r:id="rId51"/>
    <p:sldId id="391" r:id="rId52"/>
    <p:sldId id="397" r:id="rId53"/>
    <p:sldId id="356" r:id="rId54"/>
  </p:sldIdLst>
  <p:sldSz cx="12801600" cy="73152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172AB7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5436" autoAdjust="0"/>
    <p:restoredTop sz="94660"/>
  </p:normalViewPr>
  <p:slideViewPr>
    <p:cSldViewPr>
      <p:cViewPr>
        <p:scale>
          <a:sx n="70" d="100"/>
          <a:sy n="70" d="100"/>
        </p:scale>
        <p:origin x="-588" y="-66"/>
      </p:cViewPr>
      <p:guideLst>
        <p:guide orient="horz" pos="2304"/>
        <p:guide pos="4032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F9E52C-FFE7-44CA-975B-9F252B810EC5}" type="datetimeFigureOut">
              <a:rPr lang="en-US" smtClean="0"/>
              <a:pPr/>
              <a:t>7/25/2020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8625" y="685800"/>
            <a:ext cx="60007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09D091-67E1-486D-ADED-A61A2A309B1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630950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98974DA3-8F9F-4E99-A5F1-1E110A526999}" type="slidenum">
              <a:rPr lang="en-US" smtClean="0"/>
              <a:pPr>
                <a:defRPr/>
              </a:pPr>
              <a:t>1</a:t>
            </a:fld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60120" y="2272456"/>
            <a:ext cx="10881360" cy="156802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20240" y="4145280"/>
            <a:ext cx="8961120" cy="186944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81160" y="292949"/>
            <a:ext cx="2880360" cy="6241626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40080" y="292949"/>
            <a:ext cx="8427720" cy="6241626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164123" y="1381760"/>
            <a:ext cx="7549662" cy="552704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7427023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1238" y="4700696"/>
            <a:ext cx="10881360" cy="145288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1238" y="3100494"/>
            <a:ext cx="10881360" cy="160020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40080" y="1706882"/>
            <a:ext cx="5654040" cy="482769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7480" y="1706882"/>
            <a:ext cx="5654040" cy="482769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0083" y="1637455"/>
            <a:ext cx="5656263" cy="6824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0083" y="2319867"/>
            <a:ext cx="5656263" cy="421470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03039" y="1637455"/>
            <a:ext cx="5658485" cy="6824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03039" y="2319867"/>
            <a:ext cx="5658485" cy="421470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7/25/2020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7/25/2020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7/25/2020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81" y="291254"/>
            <a:ext cx="4211638" cy="123952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05070" y="291256"/>
            <a:ext cx="7156450" cy="624332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0081" y="1530776"/>
            <a:ext cx="4211638" cy="50038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9203" y="5120641"/>
            <a:ext cx="7680960" cy="60452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09203" y="653626"/>
            <a:ext cx="7680960" cy="438912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09203" y="5725161"/>
            <a:ext cx="7680960" cy="85852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0080" y="292948"/>
            <a:ext cx="11521440" cy="1219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0080" y="1706882"/>
            <a:ext cx="11521440" cy="48276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0080" y="6780108"/>
            <a:ext cx="2987040" cy="38946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373880" y="6780108"/>
            <a:ext cx="4053840" cy="38946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174480" y="6780108"/>
            <a:ext cx="2987040" cy="38946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Box 2"/>
          <p:cNvSpPr txBox="1">
            <a:spLocks noChangeArrowheads="1"/>
          </p:cNvSpPr>
          <p:nvPr/>
        </p:nvSpPr>
        <p:spPr bwMode="auto">
          <a:xfrm>
            <a:off x="3093720" y="138854"/>
            <a:ext cx="5227320" cy="7316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14949" tIns="57475" rIns="114949" bIns="57475">
            <a:spAutoFit/>
          </a:bodyPr>
          <a:lstStyle/>
          <a:p>
            <a:pPr algn="ctr"/>
            <a:r>
              <a:rPr lang="en-US" sz="4000" b="1" dirty="0">
                <a:solidFill>
                  <a:schemeClr val="tx2">
                    <a:lumMod val="75000"/>
                  </a:schemeClr>
                </a:solidFill>
                <a:latin typeface="Algerian" pitchFamily="82" charset="0"/>
              </a:rPr>
              <a:t>What we Do</a:t>
            </a:r>
          </a:p>
        </p:txBody>
      </p:sp>
      <p:sp>
        <p:nvSpPr>
          <p:cNvPr id="3075" name="TextBox 3"/>
          <p:cNvSpPr txBox="1">
            <a:spLocks noChangeArrowheads="1"/>
          </p:cNvSpPr>
          <p:nvPr/>
        </p:nvSpPr>
        <p:spPr bwMode="auto">
          <a:xfrm>
            <a:off x="1219200" y="838200"/>
            <a:ext cx="4267200" cy="8855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14949" tIns="57475" rIns="114949" bIns="57475">
            <a:spAutoFit/>
          </a:bodyPr>
          <a:lstStyle/>
          <a:p>
            <a:r>
              <a:rPr lang="en-US" sz="3000" b="1" dirty="0"/>
              <a:t>Mobile Float</a:t>
            </a:r>
            <a:r>
              <a:rPr lang="en-US" sz="50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</a:p>
        </p:txBody>
      </p:sp>
      <p:pic>
        <p:nvPicPr>
          <p:cNvPr id="3076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5447" y="1615440"/>
            <a:ext cx="3709353" cy="2507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7" name="TextBox 5"/>
          <p:cNvSpPr txBox="1">
            <a:spLocks noChangeArrowheads="1"/>
          </p:cNvSpPr>
          <p:nvPr/>
        </p:nvSpPr>
        <p:spPr bwMode="auto">
          <a:xfrm>
            <a:off x="4648200" y="1021081"/>
            <a:ext cx="4373880" cy="577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14949" tIns="57475" rIns="114949" bIns="57475">
            <a:spAutoFit/>
          </a:bodyPr>
          <a:lstStyle/>
          <a:p>
            <a:r>
              <a:rPr lang="en-US" sz="3000" b="1" dirty="0"/>
              <a:t>Bill Boards/Hoardings</a:t>
            </a:r>
          </a:p>
        </p:txBody>
      </p:sp>
      <p:pic>
        <p:nvPicPr>
          <p:cNvPr id="3078" name="Picture 8"/>
          <p:cNvPicPr>
            <a:picLocks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95800" y="1537547"/>
            <a:ext cx="4053840" cy="2585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9" name="Picture 4" descr="http://www.aplusprint.co.nz/productpic/photo_original/2016317162417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17806" y="-8363373"/>
            <a:ext cx="5934075" cy="3484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80" name="AutoShape 2" descr="Image result for btl activities in pakistan"/>
          <p:cNvSpPr>
            <a:spLocks noChangeAspect="1" noChangeArrowheads="1"/>
          </p:cNvSpPr>
          <p:nvPr/>
        </p:nvSpPr>
        <p:spPr bwMode="auto">
          <a:xfrm>
            <a:off x="217805" y="-154093"/>
            <a:ext cx="426720" cy="3251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14949" tIns="57475" rIns="114949" bIns="57475"/>
          <a:lstStyle/>
          <a:p>
            <a:endParaRPr lang="en-US"/>
          </a:p>
        </p:txBody>
      </p:sp>
      <p:sp>
        <p:nvSpPr>
          <p:cNvPr id="3081" name="AutoShape 4" descr="Image result for btl activities in pakistan"/>
          <p:cNvSpPr>
            <a:spLocks noChangeAspect="1" noChangeArrowheads="1"/>
          </p:cNvSpPr>
          <p:nvPr/>
        </p:nvSpPr>
        <p:spPr bwMode="auto">
          <a:xfrm>
            <a:off x="431165" y="8467"/>
            <a:ext cx="426720" cy="325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14949" tIns="57475" rIns="114949" bIns="57475"/>
          <a:lstStyle/>
          <a:p>
            <a:endParaRPr lang="en-US"/>
          </a:p>
        </p:txBody>
      </p:sp>
      <p:sp>
        <p:nvSpPr>
          <p:cNvPr id="3082" name="AutoShape 6" descr="Image result for btl activities in pakistan"/>
          <p:cNvSpPr>
            <a:spLocks noChangeAspect="1" noChangeArrowheads="1"/>
          </p:cNvSpPr>
          <p:nvPr/>
        </p:nvSpPr>
        <p:spPr bwMode="auto">
          <a:xfrm>
            <a:off x="644525" y="171027"/>
            <a:ext cx="426720" cy="325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14949" tIns="57475" rIns="114949" bIns="57475"/>
          <a:lstStyle/>
          <a:p>
            <a:endParaRPr lang="en-US"/>
          </a:p>
        </p:txBody>
      </p:sp>
      <p:pic>
        <p:nvPicPr>
          <p:cNvPr id="3083" name="Picture 7" descr="C:\Users\Pakiza\Desktop\Dairy mailk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839200" y="1537547"/>
            <a:ext cx="3627120" cy="2585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84" name="TextBox 12"/>
          <p:cNvSpPr txBox="1">
            <a:spLocks noChangeArrowheads="1"/>
          </p:cNvSpPr>
          <p:nvPr/>
        </p:nvSpPr>
        <p:spPr bwMode="auto">
          <a:xfrm>
            <a:off x="9448800" y="762000"/>
            <a:ext cx="4267200" cy="8855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14949" tIns="57475" rIns="114949" bIns="57475">
            <a:spAutoFit/>
          </a:bodyPr>
          <a:lstStyle/>
          <a:p>
            <a:r>
              <a:rPr lang="en-US" sz="3000" b="1" dirty="0"/>
              <a:t>BTL Activities</a:t>
            </a:r>
            <a:r>
              <a:rPr lang="en-US" sz="5000" b="1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3085" name="TextBox 13"/>
          <p:cNvSpPr txBox="1">
            <a:spLocks noChangeArrowheads="1"/>
          </p:cNvSpPr>
          <p:nvPr/>
        </p:nvSpPr>
        <p:spPr bwMode="auto">
          <a:xfrm>
            <a:off x="1271270" y="4470400"/>
            <a:ext cx="11210290" cy="22705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14949" tIns="57475" rIns="114949" bIns="57475">
            <a:spAutoFit/>
          </a:bodyPr>
          <a:lstStyle/>
          <a:p>
            <a:pPr marL="431060" indent="-431060">
              <a:buFont typeface="Arial" charset="0"/>
              <a:buChar char="•"/>
            </a:pPr>
            <a:r>
              <a:rPr lang="en-US" sz="3000" b="1" dirty="0"/>
              <a:t>All Kinds of Pana Flex /Vinyl Printing</a:t>
            </a:r>
          </a:p>
          <a:p>
            <a:pPr marL="431060" indent="-431060">
              <a:buFont typeface="Arial" charset="0"/>
              <a:buChar char="•"/>
            </a:pPr>
            <a:r>
              <a:rPr lang="en-US" sz="3000" b="1" dirty="0"/>
              <a:t>Offset Printing</a:t>
            </a:r>
          </a:p>
          <a:p>
            <a:pPr marL="431060" indent="-431060">
              <a:buFont typeface="Arial" charset="0"/>
              <a:buChar char="•"/>
            </a:pPr>
            <a:r>
              <a:rPr lang="en-US" sz="3000" b="1" dirty="0"/>
              <a:t>X/Rollup </a:t>
            </a:r>
            <a:r>
              <a:rPr lang="en-US" sz="3000" b="1" dirty="0" smtClean="0"/>
              <a:t>Stand</a:t>
            </a:r>
          </a:p>
          <a:p>
            <a:pPr marL="431060" indent="-431060">
              <a:buFont typeface="Arial" charset="0"/>
              <a:buChar char="•"/>
            </a:pPr>
            <a:r>
              <a:rPr lang="en-US" sz="3000" b="1" dirty="0" smtClean="0"/>
              <a:t>Signage </a:t>
            </a:r>
            <a:r>
              <a:rPr lang="en-US" sz="3000" b="1" dirty="0"/>
              <a:t>(New installation and Maintenance) </a:t>
            </a:r>
            <a:r>
              <a:rPr lang="en-US" sz="5000" b="1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3086" name="TextBox 2"/>
          <p:cNvSpPr txBox="1">
            <a:spLocks noChangeArrowheads="1"/>
          </p:cNvSpPr>
          <p:nvPr/>
        </p:nvSpPr>
        <p:spPr bwMode="auto">
          <a:xfrm>
            <a:off x="10027920" y="105086"/>
            <a:ext cx="2773680" cy="8855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14949" tIns="57475" rIns="114949" bIns="57475">
            <a:spAutoFit/>
          </a:bodyPr>
          <a:lstStyle/>
          <a:p>
            <a:pPr algn="ctr"/>
            <a:r>
              <a:rPr lang="en-US" sz="3000" b="1" dirty="0"/>
              <a:t>Ad Solution</a:t>
            </a:r>
          </a:p>
          <a:p>
            <a:pPr algn="ctr"/>
            <a:r>
              <a:rPr lang="en-US" sz="2000" b="1" dirty="0"/>
              <a:t>Advertising</a:t>
            </a:r>
          </a:p>
        </p:txBody>
      </p:sp>
    </p:spTree>
    <p:extLst>
      <p:ext uri="{BB962C8B-B14F-4D97-AF65-F5344CB8AC3E}">
        <p14:creationId xmlns:p14="http://schemas.microsoft.com/office/powerpoint/2010/main" xmlns="" val="22537350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568367623"/>
              </p:ext>
            </p:extLst>
          </p:nvPr>
        </p:nvGraphicFramePr>
        <p:xfrm>
          <a:off x="299567" y="6205728"/>
          <a:ext cx="11809847" cy="8046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87770"/>
                <a:gridCol w="8422077"/>
              </a:tblGrid>
              <a:tr h="398750"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chemeClr val="tx1"/>
                          </a:solidFill>
                        </a:rPr>
                        <a:t>Location</a:t>
                      </a:r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chemeClr val="tx1"/>
                          </a:solidFill>
                        </a:rPr>
                        <a:t>Direction</a:t>
                      </a:r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  <a:tr h="398750">
                <a:tc>
                  <a:txBody>
                    <a:bodyPr/>
                    <a:lstStyle/>
                    <a:p>
                      <a:r>
                        <a:rPr lang="en-US" sz="2000" b="1" baseline="0" dirty="0" err="1" smtClean="0"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Sher</a:t>
                      </a:r>
                      <a:r>
                        <a:rPr lang="en-US" sz="2000" b="1" baseline="0" dirty="0" smtClean="0"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  </a:t>
                      </a:r>
                      <a:r>
                        <a:rPr lang="en-US" sz="2000" b="1" baseline="0" dirty="0" err="1" smtClean="0"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Pao</a:t>
                      </a:r>
                      <a:r>
                        <a:rPr lang="en-US" sz="2000" b="1" baseline="0" dirty="0" smtClean="0"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 Bridge</a:t>
                      </a:r>
                      <a:endParaRPr lang="en-US" sz="2000" b="1" dirty="0"/>
                    </a:p>
                  </a:txBody>
                  <a:tcPr marL="96012" marR="96012" marT="48768" marB="48768"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 </a:t>
                      </a:r>
                      <a:r>
                        <a:rPr lang="en-US" sz="2000" b="1" dirty="0" smtClean="0"/>
                        <a:t>FTCF: </a:t>
                      </a:r>
                      <a:r>
                        <a:rPr lang="en-US" sz="2000" b="1" baseline="0" dirty="0" err="1" smtClean="0"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Cantt</a:t>
                      </a:r>
                      <a:r>
                        <a:rPr lang="en-US" sz="2000" b="1" baseline="0" dirty="0" smtClean="0"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 towards </a:t>
                      </a:r>
                      <a:r>
                        <a:rPr lang="en-US" sz="2000" b="1" baseline="0" dirty="0" err="1" smtClean="0"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gulberg</a:t>
                      </a:r>
                      <a:endParaRPr lang="en-US" sz="2000" b="1" dirty="0"/>
                    </a:p>
                  </a:txBody>
                  <a:tcPr marL="96012" marR="96012" marT="48768" marB="48768"/>
                </a:tc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67918646"/>
              </p:ext>
            </p:extLst>
          </p:nvPr>
        </p:nvGraphicFramePr>
        <p:xfrm>
          <a:off x="9108115" y="2740898"/>
          <a:ext cx="3440430" cy="3955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3195"/>
                <a:gridCol w="2067235"/>
              </a:tblGrid>
              <a:tr h="395562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Size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60x20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997270891"/>
              </p:ext>
            </p:extLst>
          </p:nvPr>
        </p:nvGraphicFramePr>
        <p:xfrm>
          <a:off x="9121140" y="3287174"/>
          <a:ext cx="3440430" cy="3955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0170"/>
                <a:gridCol w="2080260"/>
              </a:tblGrid>
              <a:tr h="395562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Availability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N/A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546563750"/>
              </p:ext>
            </p:extLst>
          </p:nvPr>
        </p:nvGraphicFramePr>
        <p:xfrm>
          <a:off x="9121140" y="3962401"/>
          <a:ext cx="3440430" cy="3809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0170"/>
                <a:gridCol w="2080260"/>
              </a:tblGrid>
              <a:tr h="380999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Rate P/M 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 err="1" smtClean="0">
                          <a:solidFill>
                            <a:schemeClr val="tx1"/>
                          </a:solidFill>
                        </a:rPr>
                        <a:t>Rs</a:t>
                      </a:r>
                      <a:r>
                        <a:rPr lang="en-US" sz="1700" baseline="0" dirty="0" smtClean="0">
                          <a:solidFill>
                            <a:schemeClr val="tx1"/>
                          </a:solidFill>
                        </a:rPr>
                        <a:t>: </a:t>
                      </a:r>
                      <a:r>
                        <a:rPr lang="en-US" sz="1800" b="1" baseline="0" dirty="0" smtClean="0">
                          <a:solidFill>
                            <a:schemeClr val="tx1"/>
                          </a:solidFill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850,000- P/M</a:t>
                      </a:r>
                      <a:endParaRPr lang="en-US" sz="170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9093218" y="1222994"/>
            <a:ext cx="3468352" cy="105664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</a:rPr>
              <a:t>Lahore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4800" y="304800"/>
            <a:ext cx="8458898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Down Arrow 12"/>
          <p:cNvSpPr/>
          <p:nvPr/>
        </p:nvSpPr>
        <p:spPr>
          <a:xfrm>
            <a:off x="4038600" y="914400"/>
            <a:ext cx="304800" cy="673608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49105340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733320072"/>
              </p:ext>
            </p:extLst>
          </p:nvPr>
        </p:nvGraphicFramePr>
        <p:xfrm>
          <a:off x="299567" y="6096000"/>
          <a:ext cx="11809847" cy="8046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87770"/>
                <a:gridCol w="8422077"/>
              </a:tblGrid>
              <a:tr h="398750">
                <a:tc>
                  <a:txBody>
                    <a:bodyPr/>
                    <a:lstStyle/>
                    <a:p>
                      <a:pPr algn="l"/>
                      <a:r>
                        <a:rPr lang="en-US" sz="2000" dirty="0" smtClean="0">
                          <a:solidFill>
                            <a:schemeClr val="tx1"/>
                          </a:solidFill>
                        </a:rPr>
                        <a:t>Location</a:t>
                      </a:r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dirty="0" smtClean="0">
                          <a:solidFill>
                            <a:schemeClr val="tx1"/>
                          </a:solidFill>
                        </a:rPr>
                        <a:t>Direction</a:t>
                      </a:r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  <a:tr h="398750">
                <a:tc>
                  <a:txBody>
                    <a:bodyPr/>
                    <a:lstStyle/>
                    <a:p>
                      <a:pPr algn="l"/>
                      <a:r>
                        <a:rPr lang="en-US" sz="2000" b="1" baseline="0" dirty="0" err="1" smtClean="0">
                          <a:solidFill>
                            <a:schemeClr val="tx1"/>
                          </a:solidFill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Sherpao</a:t>
                      </a:r>
                      <a:r>
                        <a:rPr lang="en-US" sz="2000" b="1" baseline="0" dirty="0" smtClean="0">
                          <a:solidFill>
                            <a:schemeClr val="tx1"/>
                          </a:solidFill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 Bridge </a:t>
                      </a:r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Calibri" pitchFamily="34" charset="0"/>
                          <a:cs typeface="+mn-cs"/>
                        </a:rPr>
                        <a:t>TFCF </a:t>
                      </a:r>
                      <a:r>
                        <a:rPr lang="en-US" sz="2000" b="1" dirty="0" err="1" smtClean="0">
                          <a:solidFill>
                            <a:schemeClr val="tx1"/>
                          </a:solidFill>
                          <a:latin typeface="Calibri" pitchFamily="34" charset="0"/>
                          <a:cs typeface="+mn-cs"/>
                        </a:rPr>
                        <a:t>Sherpao</a:t>
                      </a:r>
                      <a:r>
                        <a:rPr lang="en-US" sz="2000" b="1" baseline="0" dirty="0" smtClean="0">
                          <a:solidFill>
                            <a:schemeClr val="tx1"/>
                          </a:solidFill>
                          <a:latin typeface="Calibri" pitchFamily="34" charset="0"/>
                          <a:cs typeface="+mn-cs"/>
                        </a:rPr>
                        <a:t> Bridge </a:t>
                      </a: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Calibri" pitchFamily="34" charset="0"/>
                          <a:cs typeface="+mn-cs"/>
                        </a:rPr>
                        <a:t>towards </a:t>
                      </a:r>
                      <a:r>
                        <a:rPr lang="en-US" sz="2000" b="1" dirty="0" err="1" smtClean="0">
                          <a:solidFill>
                            <a:schemeClr val="tx1"/>
                          </a:solidFill>
                          <a:latin typeface="Calibri" pitchFamily="34" charset="0"/>
                          <a:cs typeface="+mn-cs"/>
                        </a:rPr>
                        <a:t>Cantt</a:t>
                      </a: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Calibri" pitchFamily="34" charset="0"/>
                          <a:cs typeface="+mn-cs"/>
                        </a:rPr>
                        <a:t> and </a:t>
                      </a:r>
                      <a:r>
                        <a:rPr lang="en-US" sz="2000" b="1" dirty="0" err="1" smtClean="0">
                          <a:solidFill>
                            <a:schemeClr val="tx1"/>
                          </a:solidFill>
                          <a:latin typeface="Calibri" pitchFamily="34" charset="0"/>
                          <a:cs typeface="+mn-cs"/>
                        </a:rPr>
                        <a:t>Girja</a:t>
                      </a:r>
                      <a:r>
                        <a:rPr lang="en-US" sz="2000" b="1" baseline="0" dirty="0" smtClean="0">
                          <a:solidFill>
                            <a:schemeClr val="tx1"/>
                          </a:solidFill>
                          <a:latin typeface="Calibri" pitchFamily="34" charset="0"/>
                          <a:cs typeface="+mn-cs"/>
                        </a:rPr>
                        <a:t> </a:t>
                      </a:r>
                      <a:r>
                        <a:rPr lang="en-US" sz="2000" b="1" baseline="0" dirty="0" err="1" smtClean="0">
                          <a:solidFill>
                            <a:schemeClr val="tx1"/>
                          </a:solidFill>
                          <a:latin typeface="Calibri" pitchFamily="34" charset="0"/>
                          <a:cs typeface="+mn-cs"/>
                        </a:rPr>
                        <a:t>chowk</a:t>
                      </a:r>
                      <a:r>
                        <a:rPr lang="en-US" sz="2000" b="1" baseline="0" dirty="0" smtClean="0">
                          <a:solidFill>
                            <a:schemeClr val="tx1"/>
                          </a:solidFill>
                          <a:latin typeface="Calibri" pitchFamily="34" charset="0"/>
                          <a:cs typeface="+mn-cs"/>
                        </a:rPr>
                        <a:t>   </a:t>
                      </a:r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/>
                </a:tc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089720903"/>
              </p:ext>
            </p:extLst>
          </p:nvPr>
        </p:nvGraphicFramePr>
        <p:xfrm>
          <a:off x="9108115" y="2740898"/>
          <a:ext cx="3440430" cy="3955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3195"/>
                <a:gridCol w="2067235"/>
              </a:tblGrid>
              <a:tr h="395562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Size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700" dirty="0" smtClean="0">
                          <a:solidFill>
                            <a:schemeClr val="tx1"/>
                          </a:solidFill>
                        </a:rPr>
                        <a:t>30x8</a:t>
                      </a:r>
                      <a:r>
                        <a:rPr lang="en-GB" sz="1700" baseline="0" dirty="0" smtClean="0">
                          <a:solidFill>
                            <a:schemeClr val="tx1"/>
                          </a:solidFill>
                        </a:rPr>
                        <a:t> Double Sided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824401102"/>
              </p:ext>
            </p:extLst>
          </p:nvPr>
        </p:nvGraphicFramePr>
        <p:xfrm>
          <a:off x="9121140" y="3287174"/>
          <a:ext cx="3440430" cy="3955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0170"/>
                <a:gridCol w="2080260"/>
              </a:tblGrid>
              <a:tr h="395562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Availability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539115019"/>
              </p:ext>
            </p:extLst>
          </p:nvPr>
        </p:nvGraphicFramePr>
        <p:xfrm>
          <a:off x="9121140" y="3962401"/>
          <a:ext cx="3440430" cy="3809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0170"/>
                <a:gridCol w="2080260"/>
              </a:tblGrid>
              <a:tr h="380999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Rate P/M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Rs</a:t>
                      </a:r>
                      <a:r>
                        <a:rPr lang="en-US" sz="1700" baseline="0" dirty="0" smtClean="0">
                          <a:solidFill>
                            <a:schemeClr val="tx1"/>
                          </a:solidFill>
                        </a:rPr>
                        <a:t>:700,000/-</a:t>
                      </a:r>
                      <a:endParaRPr lang="en-US" sz="170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9093218" y="1222994"/>
            <a:ext cx="3468352" cy="105664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sz="2400" dirty="0" smtClean="0">
                <a:solidFill>
                  <a:srgbClr val="3D5987"/>
                </a:solidFill>
                <a:latin typeface="Impact" pitchFamily="34" charset="0"/>
              </a:rPr>
              <a:t>Lahore </a:t>
            </a:r>
            <a:endParaRPr lang="en-US" altLang="en-US" sz="2400" dirty="0">
              <a:solidFill>
                <a:srgbClr val="3D5987"/>
              </a:solidFill>
              <a:latin typeface="Impact" pitchFamily="34" charset="0"/>
            </a:endParaRPr>
          </a:p>
        </p:txBody>
      </p:sp>
      <p:pic>
        <p:nvPicPr>
          <p:cNvPr id="7170" name="Picture 2" descr="C:\Users\Hp\Documents\IMG-20190211-WA005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467" t="14695" r="22575" b="6476"/>
          <a:stretch/>
        </p:blipFill>
        <p:spPr bwMode="auto">
          <a:xfrm>
            <a:off x="1447800" y="367862"/>
            <a:ext cx="6096000" cy="5601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75799191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960728277"/>
              </p:ext>
            </p:extLst>
          </p:nvPr>
        </p:nvGraphicFramePr>
        <p:xfrm>
          <a:off x="299567" y="6096000"/>
          <a:ext cx="11809847" cy="8046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87770"/>
                <a:gridCol w="8422077"/>
              </a:tblGrid>
              <a:tr h="398750">
                <a:tc>
                  <a:txBody>
                    <a:bodyPr/>
                    <a:lstStyle/>
                    <a:p>
                      <a:pPr algn="l"/>
                      <a:r>
                        <a:rPr lang="en-US" sz="2000" dirty="0" smtClean="0">
                          <a:solidFill>
                            <a:schemeClr val="tx1"/>
                          </a:solidFill>
                        </a:rPr>
                        <a:t>Location</a:t>
                      </a:r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dirty="0" smtClean="0">
                          <a:solidFill>
                            <a:schemeClr val="tx1"/>
                          </a:solidFill>
                        </a:rPr>
                        <a:t>Direction</a:t>
                      </a:r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  <a:tr h="398750">
                <a:tc>
                  <a:txBody>
                    <a:bodyPr/>
                    <a:lstStyle/>
                    <a:p>
                      <a:pPr algn="l"/>
                      <a:r>
                        <a:rPr lang="en-US" sz="2000" b="1" baseline="0" dirty="0" err="1" smtClean="0">
                          <a:solidFill>
                            <a:schemeClr val="tx1"/>
                          </a:solidFill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SherPao</a:t>
                      </a:r>
                      <a:r>
                        <a:rPr lang="en-US" sz="2000" b="1" baseline="0" dirty="0" smtClean="0">
                          <a:solidFill>
                            <a:schemeClr val="tx1"/>
                          </a:solidFill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 Bridge </a:t>
                      </a:r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Calibri" pitchFamily="34" charset="0"/>
                          <a:cs typeface="+mn-cs"/>
                        </a:rPr>
                        <a:t>TFCF Jail</a:t>
                      </a:r>
                      <a:r>
                        <a:rPr lang="en-US" sz="2000" b="1" baseline="0" dirty="0" smtClean="0">
                          <a:solidFill>
                            <a:schemeClr val="tx1"/>
                          </a:solidFill>
                          <a:latin typeface="Calibri" pitchFamily="34" charset="0"/>
                          <a:cs typeface="+mn-cs"/>
                        </a:rPr>
                        <a:t> road </a:t>
                      </a: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Calibri" pitchFamily="34" charset="0"/>
                          <a:cs typeface="+mn-cs"/>
                        </a:rPr>
                        <a:t>towards </a:t>
                      </a:r>
                      <a:r>
                        <a:rPr lang="en-US" sz="2000" b="1" dirty="0" err="1" smtClean="0">
                          <a:solidFill>
                            <a:schemeClr val="tx1"/>
                          </a:solidFill>
                          <a:latin typeface="Calibri" pitchFamily="34" charset="0"/>
                          <a:cs typeface="+mn-cs"/>
                        </a:rPr>
                        <a:t>Cantt</a:t>
                      </a:r>
                      <a:r>
                        <a:rPr lang="en-US" sz="2000" b="1" baseline="0" dirty="0" smtClean="0">
                          <a:solidFill>
                            <a:schemeClr val="tx1"/>
                          </a:solidFill>
                          <a:latin typeface="Calibri" pitchFamily="34" charset="0"/>
                          <a:cs typeface="+mn-cs"/>
                        </a:rPr>
                        <a:t>  and </a:t>
                      </a:r>
                      <a:r>
                        <a:rPr lang="en-US" sz="2000" b="1" baseline="0" dirty="0" err="1" smtClean="0">
                          <a:solidFill>
                            <a:schemeClr val="tx1"/>
                          </a:solidFill>
                          <a:latin typeface="Calibri" pitchFamily="34" charset="0"/>
                          <a:cs typeface="+mn-cs"/>
                        </a:rPr>
                        <a:t>Shami</a:t>
                      </a:r>
                      <a:r>
                        <a:rPr lang="en-US" sz="2000" b="1" baseline="0" dirty="0" smtClean="0">
                          <a:solidFill>
                            <a:schemeClr val="tx1"/>
                          </a:solidFill>
                          <a:latin typeface="Calibri" pitchFamily="34" charset="0"/>
                          <a:cs typeface="+mn-cs"/>
                        </a:rPr>
                        <a:t> road  </a:t>
                      </a:r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/>
                </a:tc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864554380"/>
              </p:ext>
            </p:extLst>
          </p:nvPr>
        </p:nvGraphicFramePr>
        <p:xfrm>
          <a:off x="9108115" y="2740898"/>
          <a:ext cx="3440430" cy="3955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3195"/>
                <a:gridCol w="2067235"/>
              </a:tblGrid>
              <a:tr h="395562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Size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700" dirty="0" smtClean="0">
                          <a:solidFill>
                            <a:schemeClr val="tx1"/>
                          </a:solidFill>
                        </a:rPr>
                        <a:t>90x30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391377720"/>
              </p:ext>
            </p:extLst>
          </p:nvPr>
        </p:nvGraphicFramePr>
        <p:xfrm>
          <a:off x="9121140" y="3287174"/>
          <a:ext cx="3440430" cy="3955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0170"/>
                <a:gridCol w="2080260"/>
              </a:tblGrid>
              <a:tr h="395562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Availability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154567906"/>
              </p:ext>
            </p:extLst>
          </p:nvPr>
        </p:nvGraphicFramePr>
        <p:xfrm>
          <a:off x="9121140" y="3962401"/>
          <a:ext cx="3440430" cy="3809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0170"/>
                <a:gridCol w="2080260"/>
              </a:tblGrid>
              <a:tr h="380999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Rate P/M 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Rs</a:t>
                      </a:r>
                      <a:r>
                        <a:rPr lang="en-US" sz="1700" baseline="0" dirty="0" smtClean="0">
                          <a:solidFill>
                            <a:schemeClr val="tx1"/>
                          </a:solidFill>
                        </a:rPr>
                        <a:t>:2.6 Million </a:t>
                      </a:r>
                      <a:endParaRPr lang="en-US" sz="170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9093218" y="1222994"/>
            <a:ext cx="3468352" cy="105664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sz="2400" dirty="0" smtClean="0">
                <a:solidFill>
                  <a:srgbClr val="3D5987"/>
                </a:solidFill>
                <a:latin typeface="Impact" pitchFamily="34" charset="0"/>
              </a:rPr>
              <a:t>Lahore </a:t>
            </a:r>
            <a:endParaRPr lang="en-US" altLang="en-US" sz="2400" dirty="0">
              <a:solidFill>
                <a:srgbClr val="3D5987"/>
              </a:solidFill>
              <a:latin typeface="Impact" pitchFamily="34" charset="0"/>
            </a:endParaRPr>
          </a:p>
        </p:txBody>
      </p:sp>
      <p:pic>
        <p:nvPicPr>
          <p:cNvPr id="3074" name="Picture 2" descr="C:\Users\Hp\Documents\IMG-20190216-WA000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834" t="12837" r="17673" b="5042"/>
          <a:stretch/>
        </p:blipFill>
        <p:spPr bwMode="auto">
          <a:xfrm>
            <a:off x="533400" y="304800"/>
            <a:ext cx="6934200" cy="5596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79273093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975937477"/>
              </p:ext>
            </p:extLst>
          </p:nvPr>
        </p:nvGraphicFramePr>
        <p:xfrm>
          <a:off x="299567" y="6096000"/>
          <a:ext cx="11809847" cy="8046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87770"/>
                <a:gridCol w="8422077"/>
              </a:tblGrid>
              <a:tr h="398750">
                <a:tc>
                  <a:txBody>
                    <a:bodyPr/>
                    <a:lstStyle/>
                    <a:p>
                      <a:pPr algn="l"/>
                      <a:r>
                        <a:rPr lang="en-US" sz="2000" dirty="0" smtClean="0">
                          <a:solidFill>
                            <a:schemeClr val="tx1"/>
                          </a:solidFill>
                        </a:rPr>
                        <a:t>Location</a:t>
                      </a:r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dirty="0" smtClean="0">
                          <a:solidFill>
                            <a:schemeClr val="tx1"/>
                          </a:solidFill>
                        </a:rPr>
                        <a:t>Direction</a:t>
                      </a:r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  <a:tr h="398750">
                <a:tc>
                  <a:txBody>
                    <a:bodyPr/>
                    <a:lstStyle/>
                    <a:p>
                      <a:pPr algn="l"/>
                      <a:r>
                        <a:rPr lang="en-US" sz="2000" b="1" baseline="0" dirty="0" err="1" smtClean="0">
                          <a:solidFill>
                            <a:schemeClr val="tx1"/>
                          </a:solidFill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Sharpao</a:t>
                      </a:r>
                      <a:r>
                        <a:rPr lang="en-US" sz="2000" b="1" baseline="0" dirty="0" smtClean="0">
                          <a:solidFill>
                            <a:schemeClr val="tx1"/>
                          </a:solidFill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 Bridge </a:t>
                      </a:r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Calibri" pitchFamily="34" charset="0"/>
                          <a:cs typeface="+mn-cs"/>
                        </a:rPr>
                        <a:t>TFCF</a:t>
                      </a:r>
                      <a:r>
                        <a:rPr lang="en-US" sz="2000" b="1" baseline="0" dirty="0" smtClean="0">
                          <a:solidFill>
                            <a:schemeClr val="tx1"/>
                          </a:solidFill>
                          <a:latin typeface="Calibri" pitchFamily="34" charset="0"/>
                          <a:cs typeface="+mn-cs"/>
                        </a:rPr>
                        <a:t> </a:t>
                      </a:r>
                      <a:r>
                        <a:rPr lang="en-US" sz="2000" b="1" baseline="0" dirty="0" err="1" smtClean="0">
                          <a:solidFill>
                            <a:schemeClr val="tx1"/>
                          </a:solidFill>
                          <a:latin typeface="Calibri" pitchFamily="34" charset="0"/>
                          <a:cs typeface="+mn-cs"/>
                        </a:rPr>
                        <a:t>Shami</a:t>
                      </a:r>
                      <a:r>
                        <a:rPr lang="en-US" sz="2000" b="1" baseline="0" dirty="0" smtClean="0">
                          <a:solidFill>
                            <a:schemeClr val="tx1"/>
                          </a:solidFill>
                          <a:latin typeface="Calibri" pitchFamily="34" charset="0"/>
                          <a:cs typeface="+mn-cs"/>
                        </a:rPr>
                        <a:t> </a:t>
                      </a: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Calibri" pitchFamily="34" charset="0"/>
                          <a:cs typeface="+mn-cs"/>
                        </a:rPr>
                        <a:t>road, </a:t>
                      </a:r>
                      <a:r>
                        <a:rPr lang="en-US" sz="2000" b="1" dirty="0" err="1" smtClean="0">
                          <a:solidFill>
                            <a:schemeClr val="tx1"/>
                          </a:solidFill>
                          <a:latin typeface="Calibri" pitchFamily="34" charset="0"/>
                          <a:cs typeface="+mn-cs"/>
                        </a:rPr>
                        <a:t>Cantt</a:t>
                      </a: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Calibri" pitchFamily="34" charset="0"/>
                          <a:cs typeface="+mn-cs"/>
                        </a:rPr>
                        <a:t> </a:t>
                      </a:r>
                      <a:r>
                        <a:rPr lang="en-US" sz="2000" b="1" baseline="0" dirty="0" smtClean="0">
                          <a:solidFill>
                            <a:schemeClr val="tx1"/>
                          </a:solidFill>
                          <a:latin typeface="Calibri" pitchFamily="34" charset="0"/>
                          <a:cs typeface="+mn-cs"/>
                        </a:rPr>
                        <a:t> </a:t>
                      </a: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Calibri" pitchFamily="34" charset="0"/>
                          <a:cs typeface="+mn-cs"/>
                        </a:rPr>
                        <a:t>towards </a:t>
                      </a:r>
                      <a:r>
                        <a:rPr lang="en-US" sz="2000" b="1" dirty="0" err="1" smtClean="0">
                          <a:solidFill>
                            <a:schemeClr val="tx1"/>
                          </a:solidFill>
                          <a:latin typeface="Calibri" pitchFamily="34" charset="0"/>
                          <a:cs typeface="+mn-cs"/>
                        </a:rPr>
                        <a:t>Sher</a:t>
                      </a:r>
                      <a:r>
                        <a:rPr lang="en-US" sz="2000" b="1" baseline="0" dirty="0" err="1" smtClean="0">
                          <a:solidFill>
                            <a:schemeClr val="tx1"/>
                          </a:solidFill>
                          <a:latin typeface="Calibri" pitchFamily="34" charset="0"/>
                          <a:cs typeface="+mn-cs"/>
                        </a:rPr>
                        <a:t>pao</a:t>
                      </a:r>
                      <a:r>
                        <a:rPr lang="en-US" sz="2000" b="1" baseline="0" dirty="0" smtClean="0">
                          <a:solidFill>
                            <a:schemeClr val="tx1"/>
                          </a:solidFill>
                          <a:latin typeface="Calibri" pitchFamily="34" charset="0"/>
                          <a:cs typeface="+mn-cs"/>
                        </a:rPr>
                        <a:t> Bridge  </a:t>
                      </a:r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/>
                </a:tc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023184633"/>
              </p:ext>
            </p:extLst>
          </p:nvPr>
        </p:nvGraphicFramePr>
        <p:xfrm>
          <a:off x="9108115" y="2740898"/>
          <a:ext cx="3440430" cy="3955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3195"/>
                <a:gridCol w="2067235"/>
              </a:tblGrid>
              <a:tr h="395562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Size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700" dirty="0" smtClean="0">
                          <a:solidFill>
                            <a:schemeClr val="tx1"/>
                          </a:solidFill>
                        </a:rPr>
                        <a:t>20x60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60159243"/>
              </p:ext>
            </p:extLst>
          </p:nvPr>
        </p:nvGraphicFramePr>
        <p:xfrm>
          <a:off x="9121140" y="3287174"/>
          <a:ext cx="3440430" cy="3955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0170"/>
                <a:gridCol w="2080260"/>
              </a:tblGrid>
              <a:tr h="395562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Availability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561445428"/>
              </p:ext>
            </p:extLst>
          </p:nvPr>
        </p:nvGraphicFramePr>
        <p:xfrm>
          <a:off x="9121140" y="3962401"/>
          <a:ext cx="3440430" cy="3809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0170"/>
                <a:gridCol w="2080260"/>
              </a:tblGrid>
              <a:tr h="380999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Rate P/M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Rs</a:t>
                      </a:r>
                      <a:r>
                        <a:rPr lang="en-US" sz="1700" baseline="0" dirty="0" smtClean="0">
                          <a:solidFill>
                            <a:schemeClr val="tx1"/>
                          </a:solidFill>
                        </a:rPr>
                        <a:t>:1.5 </a:t>
                      </a:r>
                      <a:r>
                        <a:rPr lang="en-US" sz="1700" baseline="0" dirty="0" err="1" smtClean="0">
                          <a:solidFill>
                            <a:schemeClr val="tx1"/>
                          </a:solidFill>
                        </a:rPr>
                        <a:t>Milion</a:t>
                      </a:r>
                      <a:endParaRPr lang="en-US" sz="170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9093218" y="1222994"/>
            <a:ext cx="3468352" cy="105664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sz="2400" dirty="0" smtClean="0">
                <a:solidFill>
                  <a:srgbClr val="3D5987"/>
                </a:solidFill>
                <a:latin typeface="Impact" pitchFamily="34" charset="0"/>
              </a:rPr>
              <a:t>Lahore </a:t>
            </a:r>
            <a:endParaRPr lang="en-US" altLang="en-US" sz="2400" dirty="0">
              <a:solidFill>
                <a:srgbClr val="3D5987"/>
              </a:solidFill>
              <a:latin typeface="Impact" pitchFamily="34" charset="0"/>
            </a:endParaRPr>
          </a:p>
        </p:txBody>
      </p:sp>
      <p:pic>
        <p:nvPicPr>
          <p:cNvPr id="1027" name="Picture 3" descr="C:\Users\Hp\Documents\IMG-20190216-WA000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666" t="15652" r="24730" b="3405"/>
          <a:stretch/>
        </p:blipFill>
        <p:spPr bwMode="auto">
          <a:xfrm>
            <a:off x="1295400" y="304800"/>
            <a:ext cx="6248400" cy="5667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82263887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357088170"/>
              </p:ext>
            </p:extLst>
          </p:nvPr>
        </p:nvGraphicFramePr>
        <p:xfrm>
          <a:off x="299567" y="6096000"/>
          <a:ext cx="11809847" cy="8046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87770"/>
                <a:gridCol w="8422077"/>
              </a:tblGrid>
              <a:tr h="398750">
                <a:tc>
                  <a:txBody>
                    <a:bodyPr/>
                    <a:lstStyle/>
                    <a:p>
                      <a:pPr algn="l"/>
                      <a:r>
                        <a:rPr lang="en-US" sz="2000" dirty="0" smtClean="0">
                          <a:solidFill>
                            <a:schemeClr val="tx1"/>
                          </a:solidFill>
                        </a:rPr>
                        <a:t>Location</a:t>
                      </a:r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dirty="0" smtClean="0">
                          <a:solidFill>
                            <a:schemeClr val="tx1"/>
                          </a:solidFill>
                        </a:rPr>
                        <a:t>Direction</a:t>
                      </a:r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  <a:tr h="398750">
                <a:tc>
                  <a:txBody>
                    <a:bodyPr/>
                    <a:lstStyle/>
                    <a:p>
                      <a:pPr algn="l"/>
                      <a:r>
                        <a:rPr lang="en-US" sz="2000" b="1" baseline="0" dirty="0" err="1" smtClean="0">
                          <a:solidFill>
                            <a:schemeClr val="tx1"/>
                          </a:solidFill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Sharpao</a:t>
                      </a:r>
                      <a:r>
                        <a:rPr lang="en-US" sz="2000" b="1" baseline="0" dirty="0" smtClean="0">
                          <a:solidFill>
                            <a:schemeClr val="tx1"/>
                          </a:solidFill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 Bridge </a:t>
                      </a:r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Calibri" pitchFamily="34" charset="0"/>
                          <a:cs typeface="+mn-cs"/>
                        </a:rPr>
                        <a:t>TFCF</a:t>
                      </a:r>
                      <a:r>
                        <a:rPr lang="en-US" sz="2000" b="1" baseline="0" dirty="0" smtClean="0">
                          <a:solidFill>
                            <a:schemeClr val="tx1"/>
                          </a:solidFill>
                          <a:latin typeface="Calibri" pitchFamily="34" charset="0"/>
                          <a:cs typeface="+mn-cs"/>
                        </a:rPr>
                        <a:t> Jail road</a:t>
                      </a: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Calibri" pitchFamily="34" charset="0"/>
                          <a:cs typeface="+mn-cs"/>
                        </a:rPr>
                        <a:t> </a:t>
                      </a:r>
                      <a:r>
                        <a:rPr lang="en-US" sz="2000" b="1" baseline="0" dirty="0" smtClean="0">
                          <a:solidFill>
                            <a:schemeClr val="tx1"/>
                          </a:solidFill>
                          <a:latin typeface="Calibri" pitchFamily="34" charset="0"/>
                          <a:cs typeface="+mn-cs"/>
                        </a:rPr>
                        <a:t> </a:t>
                      </a: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Calibri" pitchFamily="34" charset="0"/>
                          <a:cs typeface="+mn-cs"/>
                        </a:rPr>
                        <a:t>towards </a:t>
                      </a:r>
                      <a:r>
                        <a:rPr lang="en-US" sz="2000" b="1" dirty="0" err="1" smtClean="0">
                          <a:solidFill>
                            <a:schemeClr val="tx1"/>
                          </a:solidFill>
                          <a:latin typeface="Calibri" pitchFamily="34" charset="0"/>
                          <a:cs typeface="+mn-cs"/>
                        </a:rPr>
                        <a:t>Shami</a:t>
                      </a: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Calibri" pitchFamily="34" charset="0"/>
                          <a:cs typeface="+mn-cs"/>
                        </a:rPr>
                        <a:t> road and </a:t>
                      </a:r>
                      <a:r>
                        <a:rPr lang="en-US" sz="2000" b="1" dirty="0" err="1" smtClean="0">
                          <a:solidFill>
                            <a:schemeClr val="tx1"/>
                          </a:solidFill>
                          <a:latin typeface="Calibri" pitchFamily="34" charset="0"/>
                          <a:cs typeface="+mn-cs"/>
                        </a:rPr>
                        <a:t>Cantt</a:t>
                      </a:r>
                      <a:r>
                        <a:rPr lang="en-US" sz="2000" b="1" baseline="0" dirty="0" smtClean="0">
                          <a:solidFill>
                            <a:schemeClr val="tx1"/>
                          </a:solidFill>
                          <a:latin typeface="Calibri" pitchFamily="34" charset="0"/>
                          <a:cs typeface="+mn-cs"/>
                        </a:rPr>
                        <a:t>  </a:t>
                      </a:r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/>
                </a:tc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109557593"/>
              </p:ext>
            </p:extLst>
          </p:nvPr>
        </p:nvGraphicFramePr>
        <p:xfrm>
          <a:off x="9108115" y="2740898"/>
          <a:ext cx="3440430" cy="3955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3195"/>
                <a:gridCol w="2067235"/>
              </a:tblGrid>
              <a:tr h="395562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Size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700" dirty="0" smtClean="0">
                          <a:solidFill>
                            <a:schemeClr val="tx1"/>
                          </a:solidFill>
                        </a:rPr>
                        <a:t>20x60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157603448"/>
              </p:ext>
            </p:extLst>
          </p:nvPr>
        </p:nvGraphicFramePr>
        <p:xfrm>
          <a:off x="9121140" y="3287174"/>
          <a:ext cx="3440430" cy="3955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0170"/>
                <a:gridCol w="2080260"/>
              </a:tblGrid>
              <a:tr h="395562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Availability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039399226"/>
              </p:ext>
            </p:extLst>
          </p:nvPr>
        </p:nvGraphicFramePr>
        <p:xfrm>
          <a:off x="9121140" y="3962401"/>
          <a:ext cx="3440430" cy="3809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0170"/>
                <a:gridCol w="2080260"/>
              </a:tblGrid>
              <a:tr h="380999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Rate P/M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Rs</a:t>
                      </a:r>
                      <a:r>
                        <a:rPr lang="en-US" sz="1700" baseline="0" dirty="0" smtClean="0">
                          <a:solidFill>
                            <a:schemeClr val="tx1"/>
                          </a:solidFill>
                        </a:rPr>
                        <a:t>:850,000 P/M</a:t>
                      </a:r>
                      <a:endParaRPr lang="en-US" sz="170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9093218" y="1222994"/>
            <a:ext cx="3468352" cy="105664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sz="2400" dirty="0" smtClean="0">
                <a:solidFill>
                  <a:srgbClr val="3D5987"/>
                </a:solidFill>
                <a:latin typeface="Impact" pitchFamily="34" charset="0"/>
              </a:rPr>
              <a:t>Lahore </a:t>
            </a:r>
            <a:endParaRPr lang="en-US" altLang="en-US" sz="2400" dirty="0">
              <a:solidFill>
                <a:srgbClr val="3D5987"/>
              </a:solidFill>
              <a:latin typeface="Impact" pitchFamily="34" charset="0"/>
            </a:endParaRPr>
          </a:p>
        </p:txBody>
      </p:sp>
      <p:pic>
        <p:nvPicPr>
          <p:cNvPr id="11266" name="Picture 2" descr="C:\Users\Hp\Documents\IMG-20190218-WA000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198" t="16550" r="26401" b="8125"/>
          <a:stretch/>
        </p:blipFill>
        <p:spPr bwMode="auto">
          <a:xfrm>
            <a:off x="1905000" y="357351"/>
            <a:ext cx="5029200" cy="5536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67658842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71854909"/>
              </p:ext>
            </p:extLst>
          </p:nvPr>
        </p:nvGraphicFramePr>
        <p:xfrm>
          <a:off x="299567" y="6096000"/>
          <a:ext cx="11809847" cy="8046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87770"/>
                <a:gridCol w="8422077"/>
              </a:tblGrid>
              <a:tr h="398750">
                <a:tc>
                  <a:txBody>
                    <a:bodyPr/>
                    <a:lstStyle/>
                    <a:p>
                      <a:pPr algn="l"/>
                      <a:r>
                        <a:rPr lang="en-US" sz="2000" dirty="0" smtClean="0">
                          <a:solidFill>
                            <a:schemeClr val="tx1"/>
                          </a:solidFill>
                        </a:rPr>
                        <a:t>Location</a:t>
                      </a:r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dirty="0" smtClean="0">
                          <a:solidFill>
                            <a:schemeClr val="tx1"/>
                          </a:solidFill>
                        </a:rPr>
                        <a:t>Direction</a:t>
                      </a:r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  <a:tr h="398750">
                <a:tc>
                  <a:txBody>
                    <a:bodyPr/>
                    <a:lstStyle/>
                    <a:p>
                      <a:pPr algn="l"/>
                      <a:r>
                        <a:rPr lang="en-US" sz="2000" b="1" baseline="0" dirty="0" err="1" smtClean="0">
                          <a:solidFill>
                            <a:schemeClr val="tx1"/>
                          </a:solidFill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Shami</a:t>
                      </a:r>
                      <a:r>
                        <a:rPr lang="en-US" sz="2000" b="1" baseline="0" dirty="0" smtClean="0">
                          <a:solidFill>
                            <a:schemeClr val="tx1"/>
                          </a:solidFill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 Road </a:t>
                      </a:r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Calibri" pitchFamily="34" charset="0"/>
                          <a:cs typeface="+mn-cs"/>
                        </a:rPr>
                        <a:t>TFCF</a:t>
                      </a:r>
                      <a:r>
                        <a:rPr lang="en-US" sz="2000" b="1" baseline="0" dirty="0" smtClean="0">
                          <a:solidFill>
                            <a:schemeClr val="tx1"/>
                          </a:solidFill>
                          <a:latin typeface="Calibri" pitchFamily="34" charset="0"/>
                          <a:cs typeface="+mn-cs"/>
                        </a:rPr>
                        <a:t> </a:t>
                      </a:r>
                      <a:r>
                        <a:rPr lang="en-US" sz="2000" b="1" baseline="0" dirty="0" err="1" smtClean="0">
                          <a:solidFill>
                            <a:schemeClr val="tx1"/>
                          </a:solidFill>
                          <a:latin typeface="Calibri" pitchFamily="34" charset="0"/>
                          <a:cs typeface="+mn-cs"/>
                        </a:rPr>
                        <a:t>Shami</a:t>
                      </a:r>
                      <a:r>
                        <a:rPr lang="en-US" sz="2000" b="1" baseline="0" dirty="0" smtClean="0">
                          <a:solidFill>
                            <a:schemeClr val="tx1"/>
                          </a:solidFill>
                          <a:latin typeface="Calibri" pitchFamily="34" charset="0"/>
                          <a:cs typeface="+mn-cs"/>
                        </a:rPr>
                        <a:t> </a:t>
                      </a: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Calibri" pitchFamily="34" charset="0"/>
                          <a:cs typeface="+mn-cs"/>
                        </a:rPr>
                        <a:t>road, </a:t>
                      </a:r>
                      <a:r>
                        <a:rPr lang="en-US" sz="2000" b="1" dirty="0" err="1" smtClean="0">
                          <a:solidFill>
                            <a:schemeClr val="tx1"/>
                          </a:solidFill>
                          <a:latin typeface="Calibri" pitchFamily="34" charset="0"/>
                          <a:cs typeface="+mn-cs"/>
                        </a:rPr>
                        <a:t>Cantt</a:t>
                      </a: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Calibri" pitchFamily="34" charset="0"/>
                          <a:cs typeface="+mn-cs"/>
                        </a:rPr>
                        <a:t>, </a:t>
                      </a:r>
                      <a:r>
                        <a:rPr lang="en-US" sz="2000" b="1" dirty="0" err="1" smtClean="0">
                          <a:solidFill>
                            <a:schemeClr val="tx1"/>
                          </a:solidFill>
                          <a:latin typeface="Calibri" pitchFamily="34" charset="0"/>
                          <a:cs typeface="+mn-cs"/>
                        </a:rPr>
                        <a:t>Girja</a:t>
                      </a: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Calibri" pitchFamily="34" charset="0"/>
                          <a:cs typeface="+mn-cs"/>
                        </a:rPr>
                        <a:t> </a:t>
                      </a:r>
                      <a:r>
                        <a:rPr lang="en-US" sz="2000" b="1" dirty="0" err="1" smtClean="0">
                          <a:solidFill>
                            <a:schemeClr val="tx1"/>
                          </a:solidFill>
                          <a:latin typeface="Calibri" pitchFamily="34" charset="0"/>
                          <a:cs typeface="+mn-cs"/>
                        </a:rPr>
                        <a:t>Chowk</a:t>
                      </a: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Calibri" pitchFamily="34" charset="0"/>
                          <a:cs typeface="+mn-cs"/>
                        </a:rPr>
                        <a:t> </a:t>
                      </a:r>
                      <a:r>
                        <a:rPr lang="en-US" sz="2000" b="1" baseline="0" dirty="0" smtClean="0">
                          <a:solidFill>
                            <a:schemeClr val="tx1"/>
                          </a:solidFill>
                          <a:latin typeface="Calibri" pitchFamily="34" charset="0"/>
                          <a:cs typeface="+mn-cs"/>
                        </a:rPr>
                        <a:t> </a:t>
                      </a: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Calibri" pitchFamily="34" charset="0"/>
                          <a:cs typeface="+mn-cs"/>
                        </a:rPr>
                        <a:t>towards </a:t>
                      </a:r>
                      <a:r>
                        <a:rPr lang="en-US" sz="2000" b="1" dirty="0" err="1" smtClean="0">
                          <a:solidFill>
                            <a:schemeClr val="tx1"/>
                          </a:solidFill>
                          <a:latin typeface="Calibri" pitchFamily="34" charset="0"/>
                          <a:cs typeface="+mn-cs"/>
                        </a:rPr>
                        <a:t>Sher</a:t>
                      </a:r>
                      <a:r>
                        <a:rPr lang="en-US" sz="2000" b="1" baseline="0" dirty="0" err="1" smtClean="0">
                          <a:solidFill>
                            <a:schemeClr val="tx1"/>
                          </a:solidFill>
                          <a:latin typeface="Calibri" pitchFamily="34" charset="0"/>
                          <a:cs typeface="+mn-cs"/>
                        </a:rPr>
                        <a:t>pao</a:t>
                      </a:r>
                      <a:r>
                        <a:rPr lang="en-US" sz="2000" b="1" baseline="0" dirty="0" smtClean="0">
                          <a:solidFill>
                            <a:schemeClr val="tx1"/>
                          </a:solidFill>
                          <a:latin typeface="Calibri" pitchFamily="34" charset="0"/>
                          <a:cs typeface="+mn-cs"/>
                        </a:rPr>
                        <a:t> Bridge  </a:t>
                      </a:r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/>
                </a:tc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62448601"/>
              </p:ext>
            </p:extLst>
          </p:nvPr>
        </p:nvGraphicFramePr>
        <p:xfrm>
          <a:off x="9108115" y="2740898"/>
          <a:ext cx="3440430" cy="3955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3195"/>
                <a:gridCol w="2067235"/>
              </a:tblGrid>
              <a:tr h="395562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Size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700" dirty="0" smtClean="0">
                          <a:solidFill>
                            <a:schemeClr val="tx1"/>
                          </a:solidFill>
                        </a:rPr>
                        <a:t>60</a:t>
                      </a:r>
                      <a:r>
                        <a:rPr lang="en-GB" sz="1700" baseline="0" dirty="0" smtClean="0">
                          <a:solidFill>
                            <a:schemeClr val="tx1"/>
                          </a:solidFill>
                        </a:rPr>
                        <a:t> x 20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701116453"/>
              </p:ext>
            </p:extLst>
          </p:nvPr>
        </p:nvGraphicFramePr>
        <p:xfrm>
          <a:off x="9121140" y="3287174"/>
          <a:ext cx="3440430" cy="3955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0170"/>
                <a:gridCol w="2080260"/>
              </a:tblGrid>
              <a:tr h="395562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Availability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378216483"/>
              </p:ext>
            </p:extLst>
          </p:nvPr>
        </p:nvGraphicFramePr>
        <p:xfrm>
          <a:off x="9121140" y="3962401"/>
          <a:ext cx="3440430" cy="3809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0170"/>
                <a:gridCol w="2080260"/>
              </a:tblGrid>
              <a:tr h="380999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Rate P/M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Rs</a:t>
                      </a:r>
                      <a:r>
                        <a:rPr lang="en-US" sz="1700" baseline="0" dirty="0" smtClean="0">
                          <a:solidFill>
                            <a:schemeClr val="tx1"/>
                          </a:solidFill>
                        </a:rPr>
                        <a:t>: 850,000 P/M</a:t>
                      </a:r>
                      <a:endParaRPr lang="en-US" sz="170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9093218" y="1222994"/>
            <a:ext cx="3468352" cy="105664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sz="2400" dirty="0" smtClean="0">
                <a:solidFill>
                  <a:srgbClr val="3D5987"/>
                </a:solidFill>
                <a:latin typeface="Impact" pitchFamily="34" charset="0"/>
              </a:rPr>
              <a:t>Lahore </a:t>
            </a:r>
            <a:endParaRPr lang="en-US" altLang="en-US" sz="2400" dirty="0">
              <a:solidFill>
                <a:srgbClr val="3D5987"/>
              </a:solidFill>
              <a:latin typeface="Impact" pitchFamily="34" charset="0"/>
            </a:endParaRPr>
          </a:p>
        </p:txBody>
      </p:sp>
      <p:pic>
        <p:nvPicPr>
          <p:cNvPr id="3074" name="Picture 2" descr="C:\Users\Hp\Documents\IMG-20190216-WA0009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616" t="14281" r="10854" b="6231"/>
          <a:stretch/>
        </p:blipFill>
        <p:spPr bwMode="auto">
          <a:xfrm>
            <a:off x="685800" y="350684"/>
            <a:ext cx="8153400" cy="5540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291279079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687652656"/>
              </p:ext>
            </p:extLst>
          </p:nvPr>
        </p:nvGraphicFramePr>
        <p:xfrm>
          <a:off x="299567" y="6248400"/>
          <a:ext cx="11809847" cy="8046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87770"/>
                <a:gridCol w="8422077"/>
              </a:tblGrid>
              <a:tr h="398750">
                <a:tc>
                  <a:txBody>
                    <a:bodyPr/>
                    <a:lstStyle/>
                    <a:p>
                      <a:pPr algn="l"/>
                      <a:r>
                        <a:rPr lang="en-US" sz="2000" dirty="0" smtClean="0">
                          <a:solidFill>
                            <a:schemeClr val="tx1"/>
                          </a:solidFill>
                        </a:rPr>
                        <a:t>Location</a:t>
                      </a:r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dirty="0" smtClean="0">
                          <a:solidFill>
                            <a:schemeClr val="tx1"/>
                          </a:solidFill>
                        </a:rPr>
                        <a:t>Direction</a:t>
                      </a:r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  <a:tr h="398750">
                <a:tc>
                  <a:txBody>
                    <a:bodyPr/>
                    <a:lstStyle/>
                    <a:p>
                      <a:pPr algn="l"/>
                      <a:r>
                        <a:rPr lang="en-US" sz="2000" b="1" baseline="0" dirty="0" err="1" smtClean="0">
                          <a:solidFill>
                            <a:schemeClr val="tx1"/>
                          </a:solidFill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Shami</a:t>
                      </a:r>
                      <a:r>
                        <a:rPr lang="en-US" sz="2000" b="1" baseline="0" dirty="0" smtClean="0">
                          <a:solidFill>
                            <a:schemeClr val="tx1"/>
                          </a:solidFill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 Road Near Shall Pump </a:t>
                      </a:r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Calibri" pitchFamily="34" charset="0"/>
                          <a:cs typeface="+mn-cs"/>
                        </a:rPr>
                        <a:t>TFCF Cavalry</a:t>
                      </a:r>
                      <a:r>
                        <a:rPr lang="en-US" sz="2000" b="1" baseline="0" dirty="0" smtClean="0">
                          <a:solidFill>
                            <a:schemeClr val="tx1"/>
                          </a:solidFill>
                          <a:latin typeface="Calibri" pitchFamily="34" charset="0"/>
                          <a:cs typeface="+mn-cs"/>
                        </a:rPr>
                        <a:t> </a:t>
                      </a: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Calibri" pitchFamily="34" charset="0"/>
                          <a:cs typeface="+mn-cs"/>
                        </a:rPr>
                        <a:t>towards </a:t>
                      </a:r>
                      <a:r>
                        <a:rPr lang="en-US" sz="2000" b="1" dirty="0" err="1" smtClean="0">
                          <a:solidFill>
                            <a:schemeClr val="tx1"/>
                          </a:solidFill>
                          <a:latin typeface="Calibri" pitchFamily="34" charset="0"/>
                          <a:cs typeface="+mn-cs"/>
                        </a:rPr>
                        <a:t>Cantt</a:t>
                      </a:r>
                      <a:r>
                        <a:rPr lang="en-US" sz="2000" b="1" baseline="0" dirty="0" smtClean="0">
                          <a:solidFill>
                            <a:schemeClr val="tx1"/>
                          </a:solidFill>
                          <a:latin typeface="Calibri" pitchFamily="34" charset="0"/>
                          <a:cs typeface="+mn-cs"/>
                        </a:rPr>
                        <a:t> and </a:t>
                      </a:r>
                      <a:r>
                        <a:rPr lang="en-US" sz="2000" b="1" baseline="0" dirty="0" err="1" smtClean="0">
                          <a:solidFill>
                            <a:schemeClr val="tx1"/>
                          </a:solidFill>
                          <a:latin typeface="Calibri" pitchFamily="34" charset="0"/>
                          <a:cs typeface="+mn-cs"/>
                        </a:rPr>
                        <a:t>SherPao</a:t>
                      </a:r>
                      <a:r>
                        <a:rPr lang="en-US" sz="2000" b="1" baseline="0" dirty="0" smtClean="0">
                          <a:solidFill>
                            <a:schemeClr val="tx1"/>
                          </a:solidFill>
                          <a:latin typeface="Calibri" pitchFamily="34" charset="0"/>
                          <a:cs typeface="+mn-cs"/>
                        </a:rPr>
                        <a:t> Bridge </a:t>
                      </a:r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/>
                </a:tc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068547464"/>
              </p:ext>
            </p:extLst>
          </p:nvPr>
        </p:nvGraphicFramePr>
        <p:xfrm>
          <a:off x="9108115" y="2893298"/>
          <a:ext cx="3440430" cy="3955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3195"/>
                <a:gridCol w="2067235"/>
              </a:tblGrid>
              <a:tr h="395562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Size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700" dirty="0" smtClean="0">
                          <a:solidFill>
                            <a:schemeClr val="tx1"/>
                          </a:solidFill>
                        </a:rPr>
                        <a:t>20x60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257779032"/>
              </p:ext>
            </p:extLst>
          </p:nvPr>
        </p:nvGraphicFramePr>
        <p:xfrm>
          <a:off x="9121140" y="3439574"/>
          <a:ext cx="3440430" cy="3955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0170"/>
                <a:gridCol w="2080260"/>
              </a:tblGrid>
              <a:tr h="395562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Availability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651695804"/>
              </p:ext>
            </p:extLst>
          </p:nvPr>
        </p:nvGraphicFramePr>
        <p:xfrm>
          <a:off x="9121140" y="4114801"/>
          <a:ext cx="3440430" cy="3809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0170"/>
                <a:gridCol w="2080260"/>
              </a:tblGrid>
              <a:tr h="380999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Rate P/M 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Rs</a:t>
                      </a:r>
                      <a:r>
                        <a:rPr lang="en-US" sz="1700" baseline="0" dirty="0" smtClean="0">
                          <a:solidFill>
                            <a:schemeClr val="tx1"/>
                          </a:solidFill>
                        </a:rPr>
                        <a:t>:1.4 Million</a:t>
                      </a:r>
                      <a:endParaRPr lang="en-US" sz="170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9093218" y="1375394"/>
            <a:ext cx="3468352" cy="105664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sz="2400" dirty="0" smtClean="0">
                <a:solidFill>
                  <a:srgbClr val="3D5987"/>
                </a:solidFill>
                <a:latin typeface="Impact" pitchFamily="34" charset="0"/>
              </a:rPr>
              <a:t>Lahore </a:t>
            </a:r>
            <a:endParaRPr lang="en-US" altLang="en-US" sz="2400" dirty="0">
              <a:solidFill>
                <a:srgbClr val="3D5987"/>
              </a:solidFill>
              <a:latin typeface="Impact" pitchFamily="34" charset="0"/>
            </a:endParaRPr>
          </a:p>
        </p:txBody>
      </p:sp>
      <p:pic>
        <p:nvPicPr>
          <p:cNvPr id="2050" name="Picture 2" descr="C:\Users\Hp\Documents\IMG-20190216-WA000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265" t="16447" r="19824" b="4710"/>
          <a:stretch/>
        </p:blipFill>
        <p:spPr bwMode="auto">
          <a:xfrm>
            <a:off x="973064" y="304800"/>
            <a:ext cx="7137388" cy="5859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845631658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88559868"/>
              </p:ext>
            </p:extLst>
          </p:nvPr>
        </p:nvGraphicFramePr>
        <p:xfrm>
          <a:off x="299567" y="6096000"/>
          <a:ext cx="11809847" cy="8046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87770"/>
                <a:gridCol w="8422077"/>
              </a:tblGrid>
              <a:tr h="398750">
                <a:tc>
                  <a:txBody>
                    <a:bodyPr/>
                    <a:lstStyle/>
                    <a:p>
                      <a:pPr algn="l"/>
                      <a:r>
                        <a:rPr lang="en-US" sz="2000" dirty="0" smtClean="0">
                          <a:solidFill>
                            <a:schemeClr val="tx1"/>
                          </a:solidFill>
                        </a:rPr>
                        <a:t>Location</a:t>
                      </a:r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dirty="0" smtClean="0">
                          <a:solidFill>
                            <a:schemeClr val="tx1"/>
                          </a:solidFill>
                        </a:rPr>
                        <a:t>Direction</a:t>
                      </a:r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  <a:tr h="398750">
                <a:tc>
                  <a:txBody>
                    <a:bodyPr/>
                    <a:lstStyle/>
                    <a:p>
                      <a:pPr algn="l"/>
                      <a:r>
                        <a:rPr lang="en-US" sz="2000" b="1" baseline="0" dirty="0" err="1" smtClean="0">
                          <a:solidFill>
                            <a:schemeClr val="tx1"/>
                          </a:solidFill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Shami</a:t>
                      </a:r>
                      <a:r>
                        <a:rPr lang="en-US" sz="2000" b="1" baseline="0" dirty="0" smtClean="0">
                          <a:solidFill>
                            <a:schemeClr val="tx1"/>
                          </a:solidFill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 Road Near Shall Pump </a:t>
                      </a:r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Calibri" pitchFamily="34" charset="0"/>
                          <a:cs typeface="+mn-cs"/>
                        </a:rPr>
                        <a:t>TFCF </a:t>
                      </a:r>
                      <a:r>
                        <a:rPr lang="en-US" sz="2000" b="1" dirty="0" err="1" smtClean="0">
                          <a:solidFill>
                            <a:schemeClr val="tx1"/>
                          </a:solidFill>
                          <a:latin typeface="Calibri" pitchFamily="34" charset="0"/>
                          <a:cs typeface="+mn-cs"/>
                        </a:rPr>
                        <a:t>Cantt</a:t>
                      </a:r>
                      <a:r>
                        <a:rPr lang="en-US" sz="2000" b="1" baseline="0" dirty="0" smtClean="0">
                          <a:solidFill>
                            <a:schemeClr val="tx1"/>
                          </a:solidFill>
                          <a:latin typeface="Calibri" pitchFamily="34" charset="0"/>
                          <a:cs typeface="+mn-cs"/>
                        </a:rPr>
                        <a:t> and </a:t>
                      </a:r>
                      <a:r>
                        <a:rPr lang="en-US" sz="2000" b="1" baseline="0" dirty="0" err="1" smtClean="0">
                          <a:solidFill>
                            <a:schemeClr val="tx1"/>
                          </a:solidFill>
                          <a:latin typeface="Calibri" pitchFamily="34" charset="0"/>
                          <a:cs typeface="+mn-cs"/>
                        </a:rPr>
                        <a:t>Sherpao</a:t>
                      </a:r>
                      <a:r>
                        <a:rPr lang="en-US" sz="2000" b="1" baseline="0" dirty="0" smtClean="0">
                          <a:solidFill>
                            <a:schemeClr val="tx1"/>
                          </a:solidFill>
                          <a:latin typeface="Calibri" pitchFamily="34" charset="0"/>
                          <a:cs typeface="+mn-cs"/>
                        </a:rPr>
                        <a:t> Bridge </a:t>
                      </a: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Calibri" pitchFamily="34" charset="0"/>
                          <a:cs typeface="+mn-cs"/>
                        </a:rPr>
                        <a:t>towards Cavalry and DHA </a:t>
                      </a:r>
                      <a:r>
                        <a:rPr lang="en-US" sz="2000" b="1" baseline="0" dirty="0" smtClean="0">
                          <a:solidFill>
                            <a:schemeClr val="tx1"/>
                          </a:solidFill>
                          <a:latin typeface="Calibri" pitchFamily="34" charset="0"/>
                          <a:cs typeface="+mn-cs"/>
                        </a:rPr>
                        <a:t> </a:t>
                      </a:r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/>
                </a:tc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749390103"/>
              </p:ext>
            </p:extLst>
          </p:nvPr>
        </p:nvGraphicFramePr>
        <p:xfrm>
          <a:off x="9108115" y="2740898"/>
          <a:ext cx="3440430" cy="3955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3195"/>
                <a:gridCol w="2067235"/>
              </a:tblGrid>
              <a:tr h="395562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Size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700" dirty="0" smtClean="0">
                          <a:solidFill>
                            <a:schemeClr val="tx1"/>
                          </a:solidFill>
                        </a:rPr>
                        <a:t>20x60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730039995"/>
              </p:ext>
            </p:extLst>
          </p:nvPr>
        </p:nvGraphicFramePr>
        <p:xfrm>
          <a:off x="9121140" y="3287174"/>
          <a:ext cx="3440430" cy="3955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0170"/>
                <a:gridCol w="2080260"/>
              </a:tblGrid>
              <a:tr h="395562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Availability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566815694"/>
              </p:ext>
            </p:extLst>
          </p:nvPr>
        </p:nvGraphicFramePr>
        <p:xfrm>
          <a:off x="9121140" y="3962401"/>
          <a:ext cx="3440430" cy="3809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0170"/>
                <a:gridCol w="2080260"/>
              </a:tblGrid>
              <a:tr h="380999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Rate P/M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Rs</a:t>
                      </a:r>
                      <a:r>
                        <a:rPr lang="en-US" sz="1700" baseline="0" dirty="0" smtClean="0">
                          <a:solidFill>
                            <a:schemeClr val="tx1"/>
                          </a:solidFill>
                        </a:rPr>
                        <a:t>:1.4 Million</a:t>
                      </a:r>
                      <a:endParaRPr lang="en-US" sz="170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9093218" y="1222994"/>
            <a:ext cx="3468352" cy="105664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sz="2400" dirty="0" smtClean="0">
                <a:solidFill>
                  <a:srgbClr val="3D5987"/>
                </a:solidFill>
                <a:latin typeface="Impact" pitchFamily="34" charset="0"/>
              </a:rPr>
              <a:t>Lahore </a:t>
            </a:r>
            <a:endParaRPr lang="en-US" altLang="en-US" sz="2400" dirty="0">
              <a:solidFill>
                <a:srgbClr val="3D5987"/>
              </a:solidFill>
              <a:latin typeface="Impact" pitchFamily="34" charset="0"/>
            </a:endParaRPr>
          </a:p>
        </p:txBody>
      </p:sp>
      <p:pic>
        <p:nvPicPr>
          <p:cNvPr id="4098" name="Picture 2" descr="C:\Users\Hp\Documents\IMG-20190216-WA001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936" t="16081" r="23653" b="6134"/>
          <a:stretch/>
        </p:blipFill>
        <p:spPr bwMode="auto">
          <a:xfrm>
            <a:off x="1219200" y="304800"/>
            <a:ext cx="6553200" cy="5727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513389729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11632786"/>
              </p:ext>
            </p:extLst>
          </p:nvPr>
        </p:nvGraphicFramePr>
        <p:xfrm>
          <a:off x="299567" y="6205728"/>
          <a:ext cx="11809847" cy="8046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87770"/>
                <a:gridCol w="8422077"/>
              </a:tblGrid>
              <a:tr h="398750">
                <a:tc>
                  <a:txBody>
                    <a:bodyPr/>
                    <a:lstStyle/>
                    <a:p>
                      <a:pPr algn="l"/>
                      <a:r>
                        <a:rPr lang="en-US" sz="2000" dirty="0" smtClean="0">
                          <a:solidFill>
                            <a:schemeClr val="tx1"/>
                          </a:solidFill>
                        </a:rPr>
                        <a:t>Location</a:t>
                      </a:r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dirty="0" smtClean="0">
                          <a:solidFill>
                            <a:schemeClr val="tx1"/>
                          </a:solidFill>
                        </a:rPr>
                        <a:t>Direction</a:t>
                      </a:r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  <a:tr h="398750">
                <a:tc>
                  <a:txBody>
                    <a:bodyPr/>
                    <a:lstStyle/>
                    <a:p>
                      <a:pPr algn="l"/>
                      <a:r>
                        <a:rPr lang="en-US" sz="2000" b="1" baseline="0" dirty="0" err="1" smtClean="0"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Hussain</a:t>
                      </a:r>
                      <a:r>
                        <a:rPr lang="en-US" sz="2000" b="1" baseline="0" dirty="0" smtClean="0"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lang="en-US" sz="2000" b="1" baseline="0" dirty="0" err="1" smtClean="0"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Chowk</a:t>
                      </a:r>
                      <a:endParaRPr lang="en-US" sz="2000" b="1" dirty="0"/>
                    </a:p>
                  </a:txBody>
                  <a:tcPr marL="96012" marR="96012" marT="48768" marB="48768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dirty="0" smtClean="0"/>
                        <a:t> </a:t>
                      </a:r>
                      <a:r>
                        <a:rPr lang="en-US" sz="2000" b="1" dirty="0" err="1" smtClean="0"/>
                        <a:t>FTCF:</a:t>
                      </a:r>
                      <a:r>
                        <a:rPr lang="en-US" sz="2000" b="1" baseline="0" dirty="0" err="1" smtClean="0"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Liberty</a:t>
                      </a:r>
                      <a:r>
                        <a:rPr lang="en-US" sz="2000" b="1" baseline="0" dirty="0" smtClean="0"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lang="en-US" sz="2000" b="1" baseline="0" dirty="0" err="1" smtClean="0"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Xinua</a:t>
                      </a:r>
                      <a:r>
                        <a:rPr lang="en-US" sz="2000" b="1" baseline="0" dirty="0" smtClean="0"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 Mall /,MM </a:t>
                      </a:r>
                      <a:r>
                        <a:rPr lang="en-US" sz="2000" b="1" baseline="0" dirty="0" err="1" smtClean="0"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Alam</a:t>
                      </a:r>
                      <a:r>
                        <a:rPr lang="en-US" sz="2000" b="1" baseline="0" dirty="0" smtClean="0"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 toward </a:t>
                      </a:r>
                      <a:r>
                        <a:rPr lang="en-US" sz="2000" b="1" baseline="0" dirty="0" err="1" smtClean="0"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Firdous</a:t>
                      </a:r>
                      <a:r>
                        <a:rPr lang="en-US" sz="2000" b="1" baseline="0" dirty="0" smtClean="0"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 Market Signal </a:t>
                      </a:r>
                      <a:endParaRPr lang="en-US" sz="2000" b="1" dirty="0"/>
                    </a:p>
                  </a:txBody>
                  <a:tcPr marL="96012" marR="96012" marT="48768" marB="48768"/>
                </a:tc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719610896"/>
              </p:ext>
            </p:extLst>
          </p:nvPr>
        </p:nvGraphicFramePr>
        <p:xfrm>
          <a:off x="9108115" y="2740898"/>
          <a:ext cx="3440430" cy="3955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3195"/>
                <a:gridCol w="2067235"/>
              </a:tblGrid>
              <a:tr h="395562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Size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60x20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727259817"/>
              </p:ext>
            </p:extLst>
          </p:nvPr>
        </p:nvGraphicFramePr>
        <p:xfrm>
          <a:off x="9121140" y="3287174"/>
          <a:ext cx="3440430" cy="3955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0170"/>
                <a:gridCol w="2080260"/>
              </a:tblGrid>
              <a:tr h="395562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Availability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Available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571545152"/>
              </p:ext>
            </p:extLst>
          </p:nvPr>
        </p:nvGraphicFramePr>
        <p:xfrm>
          <a:off x="9121140" y="3962401"/>
          <a:ext cx="3440430" cy="6461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0170"/>
                <a:gridCol w="2080260"/>
              </a:tblGrid>
              <a:tr h="380999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Rate P/M 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 err="1" smtClean="0">
                          <a:solidFill>
                            <a:schemeClr val="tx1"/>
                          </a:solidFill>
                        </a:rPr>
                        <a:t>Rs</a:t>
                      </a:r>
                      <a:r>
                        <a:rPr lang="en-US" sz="1700" baseline="0" dirty="0" smtClean="0">
                          <a:solidFill>
                            <a:schemeClr val="tx1"/>
                          </a:solidFill>
                        </a:rPr>
                        <a:t>: </a:t>
                      </a:r>
                      <a:r>
                        <a:rPr lang="en-US" sz="1800" b="1" baseline="0" dirty="0" smtClean="0">
                          <a:solidFill>
                            <a:schemeClr val="tx1"/>
                          </a:solidFill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850,000- P/M with lights</a:t>
                      </a:r>
                      <a:endParaRPr lang="en-US" sz="170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9093218" y="1222994"/>
            <a:ext cx="3468352" cy="105664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</a:rPr>
              <a:t>Lahore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4800" y="228600"/>
            <a:ext cx="8695264" cy="5869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Down Arrow 10"/>
          <p:cNvSpPr/>
          <p:nvPr/>
        </p:nvSpPr>
        <p:spPr>
          <a:xfrm rot="19334861">
            <a:off x="2977530" y="298659"/>
            <a:ext cx="400523" cy="502078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8596232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303876333"/>
              </p:ext>
            </p:extLst>
          </p:nvPr>
        </p:nvGraphicFramePr>
        <p:xfrm>
          <a:off x="299567" y="6205728"/>
          <a:ext cx="11809847" cy="8046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87770"/>
                <a:gridCol w="8422077"/>
              </a:tblGrid>
              <a:tr h="398750"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chemeClr val="tx1"/>
                          </a:solidFill>
                        </a:rPr>
                        <a:t>Location</a:t>
                      </a:r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chemeClr val="tx1"/>
                          </a:solidFill>
                        </a:rPr>
                        <a:t>Direction</a:t>
                      </a:r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  <a:tr h="398750">
                <a:tc>
                  <a:txBody>
                    <a:bodyPr/>
                    <a:lstStyle/>
                    <a:p>
                      <a:r>
                        <a:rPr lang="en-US" sz="2000" b="1" baseline="0" dirty="0" smtClean="0"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Blue Mall MM </a:t>
                      </a:r>
                      <a:r>
                        <a:rPr lang="en-US" sz="2000" b="1" baseline="0" dirty="0" err="1" smtClean="0"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Alam</a:t>
                      </a:r>
                      <a:r>
                        <a:rPr lang="en-US" sz="2000" b="1" baseline="0" dirty="0" smtClean="0"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 road</a:t>
                      </a:r>
                      <a:endParaRPr lang="en-US" sz="2000" b="1" dirty="0"/>
                    </a:p>
                  </a:txBody>
                  <a:tcPr marL="96012" marR="96012" marT="48768" marB="48768"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 </a:t>
                      </a:r>
                      <a:r>
                        <a:rPr lang="en-US" sz="2000" b="1" dirty="0" err="1" smtClean="0"/>
                        <a:t>FTCF:</a:t>
                      </a:r>
                      <a:r>
                        <a:rPr lang="en-US" sz="2000" b="1" dirty="0" err="1" smtClean="0"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Hussain</a:t>
                      </a:r>
                      <a:r>
                        <a:rPr lang="en-US" sz="2000" b="1" baseline="0" dirty="0" smtClean="0"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lang="en-US" sz="2000" b="1" baseline="0" dirty="0" err="1" smtClean="0"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chowk</a:t>
                      </a:r>
                      <a:r>
                        <a:rPr lang="en-US" sz="2000" b="1" baseline="0" dirty="0" smtClean="0"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 towards mini Market roundabout</a:t>
                      </a:r>
                      <a:endParaRPr lang="en-US" sz="2000" b="1" dirty="0"/>
                    </a:p>
                  </a:txBody>
                  <a:tcPr marL="96012" marR="96012" marT="48768" marB="48768"/>
                </a:tc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695295206"/>
              </p:ext>
            </p:extLst>
          </p:nvPr>
        </p:nvGraphicFramePr>
        <p:xfrm>
          <a:off x="9108115" y="2740898"/>
          <a:ext cx="3440430" cy="3955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3195"/>
                <a:gridCol w="2067235"/>
              </a:tblGrid>
              <a:tr h="395562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Size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30x15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015185787"/>
              </p:ext>
            </p:extLst>
          </p:nvPr>
        </p:nvGraphicFramePr>
        <p:xfrm>
          <a:off x="9121140" y="3287174"/>
          <a:ext cx="3440430" cy="3955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0170"/>
                <a:gridCol w="2080260"/>
              </a:tblGrid>
              <a:tr h="395562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Availability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N/A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741678633"/>
              </p:ext>
            </p:extLst>
          </p:nvPr>
        </p:nvGraphicFramePr>
        <p:xfrm>
          <a:off x="9121140" y="3962401"/>
          <a:ext cx="3440430" cy="3809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0170"/>
                <a:gridCol w="2080260"/>
              </a:tblGrid>
              <a:tr h="380999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Rate P/M 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 err="1" smtClean="0">
                          <a:solidFill>
                            <a:schemeClr val="tx1"/>
                          </a:solidFill>
                        </a:rPr>
                        <a:t>Rs</a:t>
                      </a:r>
                      <a:r>
                        <a:rPr lang="en-US" sz="1700" baseline="0" dirty="0" smtClean="0">
                          <a:solidFill>
                            <a:schemeClr val="tx1"/>
                          </a:solidFill>
                        </a:rPr>
                        <a:t>: </a:t>
                      </a:r>
                      <a:r>
                        <a:rPr lang="en-US" sz="1800" b="1" baseline="0" dirty="0" smtClean="0">
                          <a:solidFill>
                            <a:schemeClr val="tx1"/>
                          </a:solidFill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425,000- P/M</a:t>
                      </a:r>
                      <a:endParaRPr lang="en-US" sz="170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9093218" y="1222994"/>
            <a:ext cx="3468352" cy="105664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</a:rPr>
              <a:t>Lahore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10" name="Picture 2" descr="C:\Users\Sony\Desktop\111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4800" y="152400"/>
            <a:ext cx="8429652" cy="5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Down Arrow 10"/>
          <p:cNvSpPr/>
          <p:nvPr/>
        </p:nvSpPr>
        <p:spPr>
          <a:xfrm>
            <a:off x="3352800" y="774192"/>
            <a:ext cx="484632" cy="978408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70649209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Box 2"/>
          <p:cNvSpPr txBox="1">
            <a:spLocks noChangeArrowheads="1"/>
          </p:cNvSpPr>
          <p:nvPr/>
        </p:nvSpPr>
        <p:spPr bwMode="auto">
          <a:xfrm>
            <a:off x="914400" y="2833403"/>
            <a:ext cx="10985818" cy="16549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14949" tIns="57475" rIns="114949" bIns="57475">
            <a:spAutoFit/>
          </a:bodyPr>
          <a:lstStyle/>
          <a:p>
            <a:pPr algn="ctr"/>
            <a:r>
              <a:rPr lang="en-US" sz="5000" b="1" dirty="0"/>
              <a:t>Proposal for</a:t>
            </a:r>
          </a:p>
          <a:p>
            <a:pPr algn="ctr"/>
            <a:r>
              <a:rPr lang="en-US" sz="5000" b="1" dirty="0"/>
              <a:t>Billboards </a:t>
            </a:r>
            <a:r>
              <a:rPr lang="en-US" sz="5000" b="1" dirty="0" smtClean="0"/>
              <a:t>in</a:t>
            </a:r>
            <a:r>
              <a:rPr lang="en-US" sz="5000" b="1" dirty="0"/>
              <a:t> </a:t>
            </a:r>
            <a:r>
              <a:rPr lang="en-US" sz="5000" b="1" dirty="0" smtClean="0"/>
              <a:t>Lahore</a:t>
            </a:r>
            <a:endParaRPr lang="en-US" sz="5000" b="1" dirty="0"/>
          </a:p>
        </p:txBody>
      </p:sp>
      <p:sp>
        <p:nvSpPr>
          <p:cNvPr id="4099" name="TextBox 2"/>
          <p:cNvSpPr txBox="1">
            <a:spLocks noChangeArrowheads="1"/>
          </p:cNvSpPr>
          <p:nvPr/>
        </p:nvSpPr>
        <p:spPr bwMode="auto">
          <a:xfrm>
            <a:off x="1981200" y="96156"/>
            <a:ext cx="8854440" cy="18088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14949" tIns="57475" rIns="114949" bIns="57475">
            <a:spAutoFit/>
          </a:bodyPr>
          <a:lstStyle/>
          <a:p>
            <a:pPr algn="ctr"/>
            <a:r>
              <a:rPr lang="en-US" sz="7500" b="1" dirty="0">
                <a:solidFill>
                  <a:schemeClr val="tx2">
                    <a:lumMod val="75000"/>
                  </a:schemeClr>
                </a:solidFill>
              </a:rPr>
              <a:t>Ad Solution</a:t>
            </a:r>
          </a:p>
          <a:p>
            <a:pPr algn="ctr"/>
            <a:r>
              <a:rPr lang="en-US" sz="3500" b="1" dirty="0">
                <a:solidFill>
                  <a:schemeClr val="tx2">
                    <a:lumMod val="75000"/>
                  </a:schemeClr>
                </a:solidFill>
              </a:rPr>
              <a:t>Advertising</a:t>
            </a:r>
          </a:p>
        </p:txBody>
      </p:sp>
    </p:spTree>
    <p:extLst>
      <p:ext uri="{BB962C8B-B14F-4D97-AF65-F5344CB8AC3E}">
        <p14:creationId xmlns:p14="http://schemas.microsoft.com/office/powerpoint/2010/main" xmlns="" val="29714518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458678308"/>
              </p:ext>
            </p:extLst>
          </p:nvPr>
        </p:nvGraphicFramePr>
        <p:xfrm>
          <a:off x="299567" y="6205728"/>
          <a:ext cx="11809847" cy="8046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87770"/>
                <a:gridCol w="8422077"/>
              </a:tblGrid>
              <a:tr h="398750"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chemeClr val="tx1"/>
                          </a:solidFill>
                        </a:rPr>
                        <a:t>Location</a:t>
                      </a:r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chemeClr val="tx1"/>
                          </a:solidFill>
                        </a:rPr>
                        <a:t>Direction</a:t>
                      </a:r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  <a:tr h="398750">
                <a:tc>
                  <a:txBody>
                    <a:bodyPr/>
                    <a:lstStyle/>
                    <a:p>
                      <a:r>
                        <a:rPr lang="en-US" sz="2000" b="1" baseline="0" dirty="0" smtClean="0"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Jinnah Bridge</a:t>
                      </a:r>
                      <a:endParaRPr lang="en-US" sz="2000" b="1" dirty="0"/>
                    </a:p>
                  </a:txBody>
                  <a:tcPr marL="96012" marR="96012" marT="48768" marB="48768"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 </a:t>
                      </a:r>
                      <a:r>
                        <a:rPr lang="en-US" sz="2000" b="1" dirty="0" err="1" smtClean="0"/>
                        <a:t>FTCF:</a:t>
                      </a:r>
                      <a:r>
                        <a:rPr lang="en-US" sz="2000" b="1" baseline="0" dirty="0" err="1" smtClean="0"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Firdous</a:t>
                      </a:r>
                      <a:r>
                        <a:rPr lang="en-US" sz="2000" b="1" baseline="0" dirty="0" smtClean="0"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 market towards </a:t>
                      </a:r>
                      <a:r>
                        <a:rPr lang="en-US" sz="2000" b="1" baseline="0" dirty="0" err="1" smtClean="0"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cavlary</a:t>
                      </a:r>
                      <a:r>
                        <a:rPr lang="en-US" sz="2000" b="1" baseline="0" dirty="0" smtClean="0"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lang="en-US" sz="2000" b="1" baseline="0" dirty="0" err="1" smtClean="0"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signal,DHA</a:t>
                      </a:r>
                      <a:endParaRPr lang="en-US" sz="2000" b="1" dirty="0"/>
                    </a:p>
                  </a:txBody>
                  <a:tcPr marL="96012" marR="96012" marT="48768" marB="48768"/>
                </a:tc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39840050"/>
              </p:ext>
            </p:extLst>
          </p:nvPr>
        </p:nvGraphicFramePr>
        <p:xfrm>
          <a:off x="9108115" y="2740898"/>
          <a:ext cx="3440430" cy="3955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3195"/>
                <a:gridCol w="2067235"/>
              </a:tblGrid>
              <a:tr h="395562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Size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60x20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650542311"/>
              </p:ext>
            </p:extLst>
          </p:nvPr>
        </p:nvGraphicFramePr>
        <p:xfrm>
          <a:off x="9121140" y="3287174"/>
          <a:ext cx="3440430" cy="3955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0170"/>
                <a:gridCol w="2080260"/>
              </a:tblGrid>
              <a:tr h="395562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Availability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N/A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016436207"/>
              </p:ext>
            </p:extLst>
          </p:nvPr>
        </p:nvGraphicFramePr>
        <p:xfrm>
          <a:off x="9121140" y="3962401"/>
          <a:ext cx="3440430" cy="3809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0170"/>
                <a:gridCol w="2080260"/>
              </a:tblGrid>
              <a:tr h="380999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Rate P/M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Rs</a:t>
                      </a:r>
                      <a:r>
                        <a:rPr lang="en-US" sz="1700" baseline="0" dirty="0" smtClean="0">
                          <a:solidFill>
                            <a:schemeClr val="tx1"/>
                          </a:solidFill>
                        </a:rPr>
                        <a:t>: </a:t>
                      </a:r>
                      <a:r>
                        <a:rPr lang="en-US" sz="1800" b="1" baseline="0" dirty="0" smtClean="0">
                          <a:solidFill>
                            <a:schemeClr val="tx1"/>
                          </a:solidFill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1-Million</a:t>
                      </a:r>
                      <a:endParaRPr lang="en-US" sz="170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9093218" y="1222994"/>
            <a:ext cx="3468352" cy="105664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</a:rPr>
              <a:t>Lahore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304800" y="156210"/>
            <a:ext cx="8686800" cy="59359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Down Arrow 12"/>
          <p:cNvSpPr/>
          <p:nvPr/>
        </p:nvSpPr>
        <p:spPr>
          <a:xfrm>
            <a:off x="5562600" y="1600200"/>
            <a:ext cx="484632" cy="978408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0873491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966743146"/>
              </p:ext>
            </p:extLst>
          </p:nvPr>
        </p:nvGraphicFramePr>
        <p:xfrm>
          <a:off x="299567" y="6205728"/>
          <a:ext cx="11809847" cy="8046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87770"/>
                <a:gridCol w="8422077"/>
              </a:tblGrid>
              <a:tr h="398750">
                <a:tc>
                  <a:txBody>
                    <a:bodyPr/>
                    <a:lstStyle/>
                    <a:p>
                      <a:pPr algn="l"/>
                      <a:r>
                        <a:rPr lang="en-US" sz="2000" dirty="0" smtClean="0">
                          <a:solidFill>
                            <a:schemeClr val="tx1"/>
                          </a:solidFill>
                        </a:rPr>
                        <a:t>Location</a:t>
                      </a:r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dirty="0" smtClean="0">
                          <a:solidFill>
                            <a:schemeClr val="tx1"/>
                          </a:solidFill>
                        </a:rPr>
                        <a:t>Direction</a:t>
                      </a:r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  <a:tr h="398750">
                <a:tc>
                  <a:txBody>
                    <a:bodyPr/>
                    <a:lstStyle/>
                    <a:p>
                      <a:pPr algn="l"/>
                      <a:r>
                        <a:rPr lang="en-US" sz="2000" b="1" baseline="0" dirty="0" smtClean="0"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Jinnah Bridge</a:t>
                      </a:r>
                      <a:endParaRPr lang="en-US" sz="2000" b="1" dirty="0"/>
                    </a:p>
                  </a:txBody>
                  <a:tcPr marL="96012" marR="96012" marT="48768" marB="48768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dirty="0" smtClean="0"/>
                        <a:t> </a:t>
                      </a:r>
                      <a:r>
                        <a:rPr lang="en-US" sz="2000" b="1" dirty="0" err="1" smtClean="0"/>
                        <a:t>FTCF:</a:t>
                      </a:r>
                      <a:r>
                        <a:rPr lang="en-US" sz="2000" b="1" baseline="0" dirty="0" err="1" smtClean="0"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Cavalary,DHA</a:t>
                      </a:r>
                      <a:r>
                        <a:rPr lang="en-US" sz="2000" b="1" baseline="0" dirty="0" smtClean="0"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 towards </a:t>
                      </a:r>
                      <a:r>
                        <a:rPr lang="en-US" sz="2000" b="1" baseline="0" dirty="0" err="1" smtClean="0"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firdous</a:t>
                      </a:r>
                      <a:r>
                        <a:rPr lang="en-US" sz="2000" b="1" baseline="0" dirty="0" smtClean="0"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  Market</a:t>
                      </a:r>
                      <a:endParaRPr lang="en-US" sz="2000" b="1" dirty="0"/>
                    </a:p>
                  </a:txBody>
                  <a:tcPr marL="96012" marR="96012" marT="48768" marB="48768"/>
                </a:tc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39840050"/>
              </p:ext>
            </p:extLst>
          </p:nvPr>
        </p:nvGraphicFramePr>
        <p:xfrm>
          <a:off x="9108115" y="2740898"/>
          <a:ext cx="3440430" cy="3955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3195"/>
                <a:gridCol w="2067235"/>
              </a:tblGrid>
              <a:tr h="395562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Size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60x20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271903583"/>
              </p:ext>
            </p:extLst>
          </p:nvPr>
        </p:nvGraphicFramePr>
        <p:xfrm>
          <a:off x="9121140" y="3287174"/>
          <a:ext cx="3440430" cy="3955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0170"/>
                <a:gridCol w="2080260"/>
              </a:tblGrid>
              <a:tr h="395562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Availability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N/A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532495907"/>
              </p:ext>
            </p:extLst>
          </p:nvPr>
        </p:nvGraphicFramePr>
        <p:xfrm>
          <a:off x="9121140" y="3962401"/>
          <a:ext cx="3440430" cy="3809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0170"/>
                <a:gridCol w="2080260"/>
              </a:tblGrid>
              <a:tr h="380999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Rate P/M 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Rs</a:t>
                      </a:r>
                      <a:r>
                        <a:rPr lang="en-US" sz="1700" baseline="0" dirty="0" smtClean="0">
                          <a:solidFill>
                            <a:schemeClr val="tx1"/>
                          </a:solidFill>
                        </a:rPr>
                        <a:t>: 850,000 P/M</a:t>
                      </a:r>
                      <a:endParaRPr lang="en-US" sz="170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9093218" y="1222994"/>
            <a:ext cx="3468352" cy="105664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</a:rPr>
              <a:t>Lahore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4800" y="158373"/>
            <a:ext cx="8534400" cy="59126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Down Arrow 10"/>
          <p:cNvSpPr/>
          <p:nvPr/>
        </p:nvSpPr>
        <p:spPr>
          <a:xfrm>
            <a:off x="4495800" y="914400"/>
            <a:ext cx="484632" cy="978408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0873491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210359363"/>
              </p:ext>
            </p:extLst>
          </p:nvPr>
        </p:nvGraphicFramePr>
        <p:xfrm>
          <a:off x="299567" y="6205728"/>
          <a:ext cx="11809847" cy="8046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87770"/>
                <a:gridCol w="8422077"/>
              </a:tblGrid>
              <a:tr h="398750"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chemeClr val="tx1"/>
                          </a:solidFill>
                        </a:rPr>
                        <a:t>Location</a:t>
                      </a:r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chemeClr val="tx1"/>
                          </a:solidFill>
                        </a:rPr>
                        <a:t>Direction</a:t>
                      </a:r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  <a:tr h="398750">
                <a:tc>
                  <a:txBody>
                    <a:bodyPr/>
                    <a:lstStyle/>
                    <a:p>
                      <a:r>
                        <a:rPr lang="en-US" sz="2000" b="1" baseline="0" dirty="0" err="1" smtClean="0"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Cavlary</a:t>
                      </a:r>
                      <a:r>
                        <a:rPr lang="en-US" sz="2000" b="1" baseline="0" dirty="0" smtClean="0"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 Ground</a:t>
                      </a:r>
                      <a:endParaRPr lang="en-US" sz="2000" b="1" dirty="0"/>
                    </a:p>
                  </a:txBody>
                  <a:tcPr marL="96012" marR="96012" marT="48768" marB="48768"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 </a:t>
                      </a:r>
                      <a:r>
                        <a:rPr lang="en-US" sz="2000" b="1" dirty="0" err="1" smtClean="0"/>
                        <a:t>FTCF:</a:t>
                      </a:r>
                      <a:r>
                        <a:rPr lang="en-US" sz="2000" b="1" baseline="0" dirty="0" err="1" smtClean="0"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Gulberg</a:t>
                      </a:r>
                      <a:r>
                        <a:rPr lang="en-US" sz="2000" b="1" baseline="0" dirty="0" smtClean="0"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/</a:t>
                      </a:r>
                      <a:r>
                        <a:rPr lang="en-US" sz="2000" b="1" baseline="0" dirty="0" err="1" smtClean="0"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Firdous</a:t>
                      </a:r>
                      <a:r>
                        <a:rPr lang="en-US" sz="2000" b="1" baseline="0" dirty="0" smtClean="0"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 market towards  Khalid Butt </a:t>
                      </a:r>
                      <a:r>
                        <a:rPr lang="en-US" sz="2000" b="1" baseline="0" dirty="0" err="1" smtClean="0"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chowk,Cantt</a:t>
                      </a:r>
                      <a:r>
                        <a:rPr lang="en-US" sz="2000" b="1" baseline="0" dirty="0" smtClean="0"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/DHA</a:t>
                      </a:r>
                      <a:endParaRPr lang="en-US" sz="2000" b="1" dirty="0"/>
                    </a:p>
                  </a:txBody>
                  <a:tcPr marL="96012" marR="96012" marT="48768" marB="48768"/>
                </a:tc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880506679"/>
              </p:ext>
            </p:extLst>
          </p:nvPr>
        </p:nvGraphicFramePr>
        <p:xfrm>
          <a:off x="9108115" y="2740898"/>
          <a:ext cx="3440430" cy="3955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3195"/>
                <a:gridCol w="2067235"/>
              </a:tblGrid>
              <a:tr h="395562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Size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45x24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026815012"/>
              </p:ext>
            </p:extLst>
          </p:nvPr>
        </p:nvGraphicFramePr>
        <p:xfrm>
          <a:off x="9121140" y="3287174"/>
          <a:ext cx="3440430" cy="3955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0170"/>
                <a:gridCol w="2080260"/>
              </a:tblGrid>
              <a:tr h="395562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Availability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802848842"/>
              </p:ext>
            </p:extLst>
          </p:nvPr>
        </p:nvGraphicFramePr>
        <p:xfrm>
          <a:off x="9121140" y="3962401"/>
          <a:ext cx="3440430" cy="3809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0170"/>
                <a:gridCol w="2080260"/>
              </a:tblGrid>
              <a:tr h="380999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Rate P/M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Rs</a:t>
                      </a:r>
                      <a:r>
                        <a:rPr lang="en-US" sz="1700" baseline="0" dirty="0" smtClean="0">
                          <a:solidFill>
                            <a:schemeClr val="tx1"/>
                          </a:solidFill>
                        </a:rPr>
                        <a:t>:</a:t>
                      </a:r>
                      <a:r>
                        <a:rPr lang="en-US" sz="1800" b="1" baseline="0" dirty="0" smtClean="0">
                          <a:solidFill>
                            <a:schemeClr val="tx1"/>
                          </a:solidFill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700,000-P/M</a:t>
                      </a:r>
                      <a:r>
                        <a:rPr lang="en-US" sz="17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endParaRPr lang="en-US" sz="170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9093218" y="1222994"/>
            <a:ext cx="3468352" cy="105664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</a:rPr>
              <a:t>Lahore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10" name="Content Placeholder 4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304800" y="152400"/>
            <a:ext cx="8429499" cy="6005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2199326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540399072"/>
              </p:ext>
            </p:extLst>
          </p:nvPr>
        </p:nvGraphicFramePr>
        <p:xfrm>
          <a:off x="299567" y="6205728"/>
          <a:ext cx="11809847" cy="8046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87770"/>
                <a:gridCol w="8422077"/>
              </a:tblGrid>
              <a:tr h="398750"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chemeClr val="tx1"/>
                          </a:solidFill>
                        </a:rPr>
                        <a:t>Location</a:t>
                      </a:r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chemeClr val="tx1"/>
                          </a:solidFill>
                        </a:rPr>
                        <a:t>Direction</a:t>
                      </a:r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  <a:tr h="398750">
                <a:tc>
                  <a:txBody>
                    <a:bodyPr/>
                    <a:lstStyle/>
                    <a:p>
                      <a:r>
                        <a:rPr lang="en-US" sz="2000" b="1" baseline="0" dirty="0" err="1" smtClean="0"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Cavlary</a:t>
                      </a:r>
                      <a:r>
                        <a:rPr lang="en-US" sz="2000" b="1" baseline="0" dirty="0" smtClean="0"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lang="en-US" sz="2000" b="1" baseline="0" dirty="0" err="1" smtClean="0"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Gruound</a:t>
                      </a:r>
                      <a:endParaRPr lang="en-US" sz="2000" b="1" dirty="0"/>
                    </a:p>
                  </a:txBody>
                  <a:tcPr marL="96012" marR="96012" marT="48768" marB="48768"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 </a:t>
                      </a:r>
                      <a:r>
                        <a:rPr lang="en-US" sz="2000" b="1" dirty="0" err="1" smtClean="0"/>
                        <a:t>FTCF:</a:t>
                      </a:r>
                      <a:r>
                        <a:rPr lang="en-US" sz="2000" b="1" baseline="0" dirty="0" err="1" smtClean="0"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Khalid</a:t>
                      </a:r>
                      <a:r>
                        <a:rPr lang="en-US" sz="2000" b="1" baseline="0" dirty="0" smtClean="0"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 but </a:t>
                      </a:r>
                      <a:r>
                        <a:rPr lang="en-US" sz="2000" b="1" baseline="0" dirty="0" err="1" smtClean="0"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cowk</a:t>
                      </a:r>
                      <a:r>
                        <a:rPr lang="en-US" sz="2000" b="1" baseline="0" dirty="0" smtClean="0"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/DHA towards </a:t>
                      </a:r>
                      <a:r>
                        <a:rPr lang="en-US" sz="2000" b="1" baseline="0" dirty="0" err="1" smtClean="0"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firdous</a:t>
                      </a:r>
                      <a:r>
                        <a:rPr lang="en-US" sz="2000" b="1" baseline="0" dirty="0" smtClean="0"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 market/</a:t>
                      </a:r>
                      <a:r>
                        <a:rPr lang="en-US" sz="2000" b="1" baseline="0" dirty="0" err="1" smtClean="0"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Gulbarg</a:t>
                      </a:r>
                      <a:endParaRPr lang="en-US" sz="2000" b="1" dirty="0"/>
                    </a:p>
                  </a:txBody>
                  <a:tcPr marL="96012" marR="96012" marT="48768" marB="48768"/>
                </a:tc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786348796"/>
              </p:ext>
            </p:extLst>
          </p:nvPr>
        </p:nvGraphicFramePr>
        <p:xfrm>
          <a:off x="9108115" y="2740898"/>
          <a:ext cx="3440430" cy="3955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3195"/>
                <a:gridCol w="2067235"/>
              </a:tblGrid>
              <a:tr h="395562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Size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45x25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640330630"/>
              </p:ext>
            </p:extLst>
          </p:nvPr>
        </p:nvGraphicFramePr>
        <p:xfrm>
          <a:off x="9121140" y="3287174"/>
          <a:ext cx="3440430" cy="3955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0170"/>
                <a:gridCol w="2080260"/>
              </a:tblGrid>
              <a:tr h="395562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Availability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56676701"/>
              </p:ext>
            </p:extLst>
          </p:nvPr>
        </p:nvGraphicFramePr>
        <p:xfrm>
          <a:off x="9121140" y="3962401"/>
          <a:ext cx="3440430" cy="3809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0170"/>
                <a:gridCol w="2080260"/>
              </a:tblGrid>
              <a:tr h="380999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Rate P/M 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 err="1" smtClean="0">
                          <a:solidFill>
                            <a:schemeClr val="tx1"/>
                          </a:solidFill>
                        </a:rPr>
                        <a:t>Rs</a:t>
                      </a:r>
                      <a:r>
                        <a:rPr lang="en-US" sz="1700" baseline="0" dirty="0" smtClean="0">
                          <a:solidFill>
                            <a:schemeClr val="tx1"/>
                          </a:solidFill>
                        </a:rPr>
                        <a:t>: </a:t>
                      </a:r>
                      <a:r>
                        <a:rPr lang="en-US" sz="1800" b="1" baseline="0" dirty="0" smtClean="0">
                          <a:solidFill>
                            <a:schemeClr val="tx1"/>
                          </a:solidFill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700,000-P/M</a:t>
                      </a:r>
                      <a:endParaRPr lang="en-US" sz="170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9093218" y="1222994"/>
            <a:ext cx="3468352" cy="105664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</a:rPr>
              <a:t>Lahore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10" name="Content Placeholder 4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304800" y="152400"/>
            <a:ext cx="8429651" cy="5929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34636794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408040947"/>
              </p:ext>
            </p:extLst>
          </p:nvPr>
        </p:nvGraphicFramePr>
        <p:xfrm>
          <a:off x="152400" y="6400800"/>
          <a:ext cx="12496799" cy="8046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62400"/>
                <a:gridCol w="8534399"/>
              </a:tblGrid>
              <a:tr h="398750"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chemeClr val="tx1"/>
                          </a:solidFill>
                        </a:rPr>
                        <a:t>Location</a:t>
                      </a:r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chemeClr val="tx1"/>
                          </a:solidFill>
                        </a:rPr>
                        <a:t>Direction</a:t>
                      </a:r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  <a:tr h="398750">
                <a:tc>
                  <a:txBody>
                    <a:bodyPr/>
                    <a:lstStyle/>
                    <a:p>
                      <a:r>
                        <a:rPr lang="en-US" sz="2000" b="1" baseline="0" dirty="0" err="1" smtClean="0"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Cavlary</a:t>
                      </a:r>
                      <a:r>
                        <a:rPr lang="en-US" sz="2000" b="1" baseline="0" dirty="0" smtClean="0"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 Ground T-Sign Double sided</a:t>
                      </a:r>
                      <a:endParaRPr lang="en-US" sz="2000" b="1" dirty="0"/>
                    </a:p>
                  </a:txBody>
                  <a:tcPr marL="96012" marR="96012" marT="48768" marB="48768"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 </a:t>
                      </a:r>
                      <a:r>
                        <a:rPr lang="en-US" sz="2000" b="1" dirty="0" err="1" smtClean="0"/>
                        <a:t>FTCF:</a:t>
                      </a:r>
                      <a:r>
                        <a:rPr lang="en-US" sz="2000" b="1" baseline="0" dirty="0" err="1" smtClean="0"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Khalid</a:t>
                      </a:r>
                      <a:r>
                        <a:rPr lang="en-US" sz="2000" b="1" baseline="0" dirty="0" smtClean="0"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 but </a:t>
                      </a:r>
                      <a:r>
                        <a:rPr lang="en-US" sz="2000" b="1" baseline="0" dirty="0" err="1" smtClean="0"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cowk</a:t>
                      </a:r>
                      <a:r>
                        <a:rPr lang="en-US" sz="2000" b="1" baseline="0" dirty="0" smtClean="0"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/DHA towards </a:t>
                      </a:r>
                      <a:r>
                        <a:rPr lang="en-US" sz="2000" b="1" baseline="0" dirty="0" err="1" smtClean="0"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firdous</a:t>
                      </a:r>
                      <a:r>
                        <a:rPr lang="en-US" sz="2000" b="1" baseline="0" dirty="0" smtClean="0"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 market/</a:t>
                      </a:r>
                      <a:r>
                        <a:rPr lang="en-US" sz="2000" b="1" baseline="0" dirty="0" err="1" smtClean="0"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Gulbarg</a:t>
                      </a:r>
                      <a:r>
                        <a:rPr lang="en-US" sz="2000" b="1" baseline="0" dirty="0" smtClean="0"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 double side view</a:t>
                      </a:r>
                      <a:endParaRPr lang="en-US" sz="2000" b="1" dirty="0"/>
                    </a:p>
                  </a:txBody>
                  <a:tcPr marL="96012" marR="96012" marT="48768" marB="48768"/>
                </a:tc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686793312"/>
              </p:ext>
            </p:extLst>
          </p:nvPr>
        </p:nvGraphicFramePr>
        <p:xfrm>
          <a:off x="9108115" y="2740898"/>
          <a:ext cx="3440430" cy="3955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3195"/>
                <a:gridCol w="2067235"/>
              </a:tblGrid>
              <a:tr h="395562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Size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30x8 double Sided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568621265"/>
              </p:ext>
            </p:extLst>
          </p:nvPr>
        </p:nvGraphicFramePr>
        <p:xfrm>
          <a:off x="9121140" y="3287174"/>
          <a:ext cx="3440430" cy="3955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0170"/>
                <a:gridCol w="2080260"/>
              </a:tblGrid>
              <a:tr h="395562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Availability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724708325"/>
              </p:ext>
            </p:extLst>
          </p:nvPr>
        </p:nvGraphicFramePr>
        <p:xfrm>
          <a:off x="9121140" y="3962401"/>
          <a:ext cx="3440430" cy="3809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0170"/>
                <a:gridCol w="2080260"/>
              </a:tblGrid>
              <a:tr h="380999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Rate P/M 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 err="1" smtClean="0">
                          <a:solidFill>
                            <a:schemeClr val="tx1"/>
                          </a:solidFill>
                        </a:rPr>
                        <a:t>Rs</a:t>
                      </a:r>
                      <a:r>
                        <a:rPr lang="en-US" sz="1700" baseline="0" dirty="0" smtClean="0">
                          <a:solidFill>
                            <a:schemeClr val="tx1"/>
                          </a:solidFill>
                        </a:rPr>
                        <a:t>: </a:t>
                      </a:r>
                      <a:r>
                        <a:rPr lang="en-US" sz="1800" b="1" baseline="0" dirty="0" smtClean="0">
                          <a:solidFill>
                            <a:schemeClr val="tx1"/>
                          </a:solidFill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700,000-P/M</a:t>
                      </a:r>
                      <a:endParaRPr lang="en-US" sz="170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9093218" y="1222994"/>
            <a:ext cx="3468352" cy="105664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</a:rPr>
              <a:t>Lahore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10" name="Content Placeholder 12"/>
          <p:cNvPicPr>
            <a:picLocks noChangeAspect="1"/>
          </p:cNvPicPr>
          <p:nvPr/>
        </p:nvPicPr>
        <p:blipFill rotWithShape="1">
          <a:blip r:embed="rId2" cstate="email"/>
          <a:srcRect/>
          <a:stretch/>
        </p:blipFill>
        <p:spPr>
          <a:xfrm>
            <a:off x="152400" y="152400"/>
            <a:ext cx="8525157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65428730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970019130"/>
              </p:ext>
            </p:extLst>
          </p:nvPr>
        </p:nvGraphicFramePr>
        <p:xfrm>
          <a:off x="299567" y="6324600"/>
          <a:ext cx="11809847" cy="8046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87770"/>
                <a:gridCol w="8422077"/>
              </a:tblGrid>
              <a:tr h="398750"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chemeClr val="tx1"/>
                          </a:solidFill>
                        </a:rPr>
                        <a:t>Location</a:t>
                      </a:r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chemeClr val="tx1"/>
                          </a:solidFill>
                        </a:rPr>
                        <a:t>Direction</a:t>
                      </a:r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  <a:tr h="398750">
                <a:tc>
                  <a:txBody>
                    <a:bodyPr/>
                    <a:lstStyle/>
                    <a:p>
                      <a:r>
                        <a:rPr lang="en-US" sz="2000" b="1" baseline="0" dirty="0" err="1" smtClean="0"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Masood</a:t>
                      </a:r>
                      <a:r>
                        <a:rPr lang="en-US" sz="2000" b="1" baseline="0" dirty="0" smtClean="0"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  </a:t>
                      </a:r>
                      <a:r>
                        <a:rPr lang="en-US" sz="2000" b="1" baseline="0" dirty="0" err="1" smtClean="0"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Anwari</a:t>
                      </a:r>
                      <a:r>
                        <a:rPr lang="en-US" sz="2000" b="1" baseline="0" dirty="0" smtClean="0"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 Road</a:t>
                      </a:r>
                      <a:endParaRPr lang="en-US" sz="2000" b="1" dirty="0"/>
                    </a:p>
                  </a:txBody>
                  <a:tcPr marL="96012" marR="96012" marT="48768" marB="48768"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 </a:t>
                      </a:r>
                      <a:r>
                        <a:rPr lang="en-US" sz="2000" b="1" dirty="0" err="1" smtClean="0"/>
                        <a:t>FTCF:</a:t>
                      </a:r>
                      <a:r>
                        <a:rPr lang="en-US" sz="2000" b="1" baseline="0" dirty="0" err="1" smtClean="0"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Chand</a:t>
                      </a:r>
                      <a:r>
                        <a:rPr lang="en-US" sz="2000" b="1" baseline="0" dirty="0" smtClean="0"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 Mari </a:t>
                      </a:r>
                      <a:r>
                        <a:rPr lang="en-US" sz="2000" b="1" baseline="0" dirty="0" err="1" smtClean="0"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chowk</a:t>
                      </a:r>
                      <a:r>
                        <a:rPr lang="en-US" sz="2000" b="1" baseline="0" dirty="0" smtClean="0"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/DHA towards Khalid but </a:t>
                      </a:r>
                      <a:r>
                        <a:rPr lang="en-US" sz="2000" b="1" baseline="0" dirty="0" err="1" smtClean="0"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chowk</a:t>
                      </a:r>
                      <a:r>
                        <a:rPr lang="en-US" sz="2000" b="1" baseline="0" dirty="0" smtClean="0"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/Jinnah Bridge </a:t>
                      </a:r>
                      <a:endParaRPr lang="en-US" sz="2000" b="1" dirty="0"/>
                    </a:p>
                  </a:txBody>
                  <a:tcPr marL="96012" marR="96012" marT="48768" marB="48768"/>
                </a:tc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078817586"/>
              </p:ext>
            </p:extLst>
          </p:nvPr>
        </p:nvGraphicFramePr>
        <p:xfrm>
          <a:off x="9108115" y="2740898"/>
          <a:ext cx="3440430" cy="3955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3195"/>
                <a:gridCol w="2067235"/>
              </a:tblGrid>
              <a:tr h="395562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Size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60x20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596144993"/>
              </p:ext>
            </p:extLst>
          </p:nvPr>
        </p:nvGraphicFramePr>
        <p:xfrm>
          <a:off x="9121140" y="3287174"/>
          <a:ext cx="3440430" cy="3955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0170"/>
                <a:gridCol w="2080260"/>
              </a:tblGrid>
              <a:tr h="395562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Availability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680757958"/>
              </p:ext>
            </p:extLst>
          </p:nvPr>
        </p:nvGraphicFramePr>
        <p:xfrm>
          <a:off x="9121140" y="3962401"/>
          <a:ext cx="3440430" cy="3809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0170"/>
                <a:gridCol w="2080260"/>
              </a:tblGrid>
              <a:tr h="380999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Rate P/M 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Rs</a:t>
                      </a:r>
                      <a:r>
                        <a:rPr lang="en-US" sz="1700" baseline="0" dirty="0" smtClean="0">
                          <a:solidFill>
                            <a:schemeClr val="tx1"/>
                          </a:solidFill>
                        </a:rPr>
                        <a:t>: </a:t>
                      </a:r>
                      <a:r>
                        <a:rPr lang="en-US" sz="1800" b="1" baseline="0" dirty="0" smtClean="0">
                          <a:solidFill>
                            <a:schemeClr val="tx1"/>
                          </a:solidFill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1.3 Million- P/M</a:t>
                      </a:r>
                      <a:endParaRPr lang="en-US" sz="170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9093218" y="1222994"/>
            <a:ext cx="3468352" cy="105664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</a:rPr>
              <a:t>Lahore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10" name="Picture 2" descr="C:\Users\Sony\Desktop\13043684_10153396456080933_6646194634781739938_n copy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4800" y="140368"/>
            <a:ext cx="8382000" cy="5955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Down Arrow 10"/>
          <p:cNvSpPr/>
          <p:nvPr/>
        </p:nvSpPr>
        <p:spPr>
          <a:xfrm>
            <a:off x="4800600" y="228600"/>
            <a:ext cx="381000" cy="749808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58342408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115248339"/>
              </p:ext>
            </p:extLst>
          </p:nvPr>
        </p:nvGraphicFramePr>
        <p:xfrm>
          <a:off x="299567" y="6205728"/>
          <a:ext cx="11809847" cy="8046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87770"/>
                <a:gridCol w="8422077"/>
              </a:tblGrid>
              <a:tr h="398750"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chemeClr val="tx1"/>
                          </a:solidFill>
                        </a:rPr>
                        <a:t>Location</a:t>
                      </a:r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chemeClr val="tx1"/>
                          </a:solidFill>
                        </a:rPr>
                        <a:t>Direction</a:t>
                      </a:r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  <a:tr h="398750">
                <a:tc>
                  <a:txBody>
                    <a:bodyPr/>
                    <a:lstStyle/>
                    <a:p>
                      <a:r>
                        <a:rPr lang="en-US" sz="2000" b="1" baseline="0" dirty="0" err="1" smtClean="0"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Masood</a:t>
                      </a:r>
                      <a:r>
                        <a:rPr lang="en-US" sz="2000" b="1" baseline="0" dirty="0" smtClean="0"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  </a:t>
                      </a:r>
                      <a:r>
                        <a:rPr lang="en-US" sz="2000" b="1" baseline="0" dirty="0" err="1" smtClean="0"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Anwari</a:t>
                      </a:r>
                      <a:r>
                        <a:rPr lang="en-US" sz="2000" b="1" baseline="0" dirty="0" smtClean="0"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 Road</a:t>
                      </a:r>
                      <a:endParaRPr lang="en-US" sz="2000" b="1" dirty="0"/>
                    </a:p>
                  </a:txBody>
                  <a:tcPr marL="96012" marR="96012" marT="48768" marB="48768"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 </a:t>
                      </a:r>
                      <a:r>
                        <a:rPr lang="en-US" sz="2000" b="1" dirty="0" smtClean="0"/>
                        <a:t>FTCF: </a:t>
                      </a:r>
                      <a:r>
                        <a:rPr lang="en-US" sz="2000" b="1" baseline="0" dirty="0" err="1" smtClean="0"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Chand</a:t>
                      </a:r>
                      <a:r>
                        <a:rPr lang="en-US" sz="2000" b="1" baseline="0" dirty="0" smtClean="0"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 Mari </a:t>
                      </a:r>
                      <a:r>
                        <a:rPr lang="en-US" sz="2000" b="1" baseline="0" dirty="0" err="1" smtClean="0"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chowk</a:t>
                      </a:r>
                      <a:r>
                        <a:rPr lang="en-US" sz="2000" b="1" baseline="0" dirty="0" smtClean="0"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/DHA towards Khalid but </a:t>
                      </a:r>
                      <a:r>
                        <a:rPr lang="en-US" sz="2000" b="1" baseline="0" dirty="0" err="1" smtClean="0"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chowk</a:t>
                      </a:r>
                      <a:r>
                        <a:rPr lang="en-US" sz="2000" b="1" baseline="0" dirty="0" smtClean="0"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/Jinnah Bridge</a:t>
                      </a:r>
                      <a:endParaRPr lang="en-US" sz="2000" b="1" dirty="0"/>
                    </a:p>
                  </a:txBody>
                  <a:tcPr marL="96012" marR="96012" marT="48768" marB="48768"/>
                </a:tc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9760511"/>
              </p:ext>
            </p:extLst>
          </p:nvPr>
        </p:nvGraphicFramePr>
        <p:xfrm>
          <a:off x="9108115" y="2740898"/>
          <a:ext cx="3440430" cy="3955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3195"/>
                <a:gridCol w="2067235"/>
              </a:tblGrid>
              <a:tr h="395562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Size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60x20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803586471"/>
              </p:ext>
            </p:extLst>
          </p:nvPr>
        </p:nvGraphicFramePr>
        <p:xfrm>
          <a:off x="9121140" y="3287174"/>
          <a:ext cx="3440430" cy="3955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0170"/>
                <a:gridCol w="2080260"/>
              </a:tblGrid>
              <a:tr h="395562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Availability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837028907"/>
              </p:ext>
            </p:extLst>
          </p:nvPr>
        </p:nvGraphicFramePr>
        <p:xfrm>
          <a:off x="9121140" y="3962401"/>
          <a:ext cx="3440430" cy="3809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0170"/>
                <a:gridCol w="2080260"/>
              </a:tblGrid>
              <a:tr h="380999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Rate P/M 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Rs</a:t>
                      </a:r>
                      <a:r>
                        <a:rPr lang="en-US" sz="1700" baseline="0" dirty="0" smtClean="0">
                          <a:solidFill>
                            <a:schemeClr val="tx1"/>
                          </a:solidFill>
                        </a:rPr>
                        <a:t>: 1.4 Million</a:t>
                      </a:r>
                      <a:r>
                        <a:rPr lang="en-US" sz="1800" b="1" baseline="0" dirty="0" smtClean="0">
                          <a:solidFill>
                            <a:schemeClr val="tx1"/>
                          </a:solidFill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- P/M</a:t>
                      </a:r>
                      <a:endParaRPr lang="en-US" sz="170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9093218" y="1222994"/>
            <a:ext cx="3468352" cy="105664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</a:rPr>
              <a:t>Lahore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10" name="Picture 19"/>
          <p:cNvPicPr>
            <a:picLocks noChangeAspect="1" noChangeArrowheads="1"/>
          </p:cNvPicPr>
          <p:nvPr/>
        </p:nvPicPr>
        <p:blipFill>
          <a:blip r:embed="rId2">
            <a:lum bright="-6000"/>
          </a:blip>
          <a:srcRect/>
          <a:stretch>
            <a:fillRect/>
          </a:stretch>
        </p:blipFill>
        <p:spPr bwMode="auto">
          <a:xfrm>
            <a:off x="304800" y="134816"/>
            <a:ext cx="8610600" cy="5961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Down Arrow 10"/>
          <p:cNvSpPr/>
          <p:nvPr/>
        </p:nvSpPr>
        <p:spPr>
          <a:xfrm>
            <a:off x="4114800" y="304800"/>
            <a:ext cx="484632" cy="906970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34616034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010165068"/>
              </p:ext>
            </p:extLst>
          </p:nvPr>
        </p:nvGraphicFramePr>
        <p:xfrm>
          <a:off x="299567" y="6205728"/>
          <a:ext cx="11809847" cy="8046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87770"/>
                <a:gridCol w="8422077"/>
              </a:tblGrid>
              <a:tr h="398750"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chemeClr val="tx1"/>
                          </a:solidFill>
                        </a:rPr>
                        <a:t>Location</a:t>
                      </a:r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chemeClr val="tx1"/>
                          </a:solidFill>
                        </a:rPr>
                        <a:t>Direction</a:t>
                      </a:r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  <a:tr h="398750">
                <a:tc>
                  <a:txBody>
                    <a:bodyPr/>
                    <a:lstStyle/>
                    <a:p>
                      <a:r>
                        <a:rPr lang="en-US" sz="2000" b="1" baseline="0" dirty="0" err="1" smtClean="0"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Defence</a:t>
                      </a:r>
                      <a:r>
                        <a:rPr lang="en-US" sz="2000" b="1" baseline="0" dirty="0" smtClean="0"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 More</a:t>
                      </a:r>
                      <a:endParaRPr lang="en-US" sz="2000" b="1" dirty="0"/>
                    </a:p>
                  </a:txBody>
                  <a:tcPr marL="96012" marR="96012" marT="48768" marB="48768"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 </a:t>
                      </a:r>
                      <a:r>
                        <a:rPr lang="en-US" sz="2000" b="1" dirty="0" err="1" smtClean="0"/>
                        <a:t>FTCF:</a:t>
                      </a:r>
                      <a:r>
                        <a:rPr lang="en-US" sz="2000" b="1" baseline="0" dirty="0" err="1" smtClean="0"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Ghora</a:t>
                      </a:r>
                      <a:r>
                        <a:rPr lang="en-US" sz="2000" b="1" baseline="0" dirty="0" smtClean="0"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lang="en-US" sz="2000" b="1" baseline="0" dirty="0" err="1" smtClean="0"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chowk</a:t>
                      </a:r>
                      <a:r>
                        <a:rPr lang="en-US" sz="2000" b="1" baseline="0" dirty="0" smtClean="0"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 towards  DHA/</a:t>
                      </a:r>
                      <a:r>
                        <a:rPr lang="en-US" sz="2000" b="1" baseline="0" dirty="0" err="1" smtClean="0"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walton</a:t>
                      </a:r>
                      <a:r>
                        <a:rPr lang="en-US" sz="2000" b="1" baseline="0" dirty="0" smtClean="0"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lang="en-US" sz="2000" b="1" baseline="0" dirty="0" err="1" smtClean="0"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packges</a:t>
                      </a:r>
                      <a:r>
                        <a:rPr lang="en-US" sz="2000" b="1" baseline="0" dirty="0" smtClean="0"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 mall</a:t>
                      </a:r>
                      <a:endParaRPr lang="en-US" sz="2000" b="1" dirty="0"/>
                    </a:p>
                  </a:txBody>
                  <a:tcPr marL="96012" marR="96012" marT="48768" marB="48768"/>
                </a:tc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150952233"/>
              </p:ext>
            </p:extLst>
          </p:nvPr>
        </p:nvGraphicFramePr>
        <p:xfrm>
          <a:off x="9108115" y="2740898"/>
          <a:ext cx="3440430" cy="3955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3195"/>
                <a:gridCol w="2067235"/>
              </a:tblGrid>
              <a:tr h="395562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Size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30 x8 Double</a:t>
                      </a:r>
                      <a:r>
                        <a:rPr lang="en-US" sz="1800" b="1" baseline="0" dirty="0" smtClean="0">
                          <a:solidFill>
                            <a:schemeClr val="tx1"/>
                          </a:solidFill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 sided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600940213"/>
              </p:ext>
            </p:extLst>
          </p:nvPr>
        </p:nvGraphicFramePr>
        <p:xfrm>
          <a:off x="9121140" y="3287174"/>
          <a:ext cx="3440430" cy="3955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0170"/>
                <a:gridCol w="2080260"/>
              </a:tblGrid>
              <a:tr h="395562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Availability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694693469"/>
              </p:ext>
            </p:extLst>
          </p:nvPr>
        </p:nvGraphicFramePr>
        <p:xfrm>
          <a:off x="9121140" y="3962401"/>
          <a:ext cx="3440430" cy="3809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0170"/>
                <a:gridCol w="2080260"/>
              </a:tblGrid>
              <a:tr h="380999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Rate P/M 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 err="1" smtClean="0">
                          <a:solidFill>
                            <a:schemeClr val="tx1"/>
                          </a:solidFill>
                        </a:rPr>
                        <a:t>Rs</a:t>
                      </a:r>
                      <a:r>
                        <a:rPr lang="en-US" sz="1700" baseline="0" dirty="0" smtClean="0">
                          <a:solidFill>
                            <a:schemeClr val="tx1"/>
                          </a:solidFill>
                        </a:rPr>
                        <a:t>: </a:t>
                      </a:r>
                      <a:r>
                        <a:rPr lang="en-US" sz="1800" b="1" baseline="0" dirty="0" smtClean="0">
                          <a:solidFill>
                            <a:schemeClr val="tx1"/>
                          </a:solidFill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700,000-P/M</a:t>
                      </a:r>
                      <a:endParaRPr lang="en-US" sz="170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9093218" y="1222994"/>
            <a:ext cx="3468352" cy="105664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</a:rPr>
              <a:t>Lahore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10" name="Content Placeholder 10"/>
          <p:cNvPicPr>
            <a:picLocks noChangeAspect="1"/>
          </p:cNvPicPr>
          <p:nvPr/>
        </p:nvPicPr>
        <p:blipFill>
          <a:blip r:embed="rId2" cstate="email"/>
          <a:srcRect/>
          <a:stretch>
            <a:fillRect/>
          </a:stretch>
        </p:blipFill>
        <p:spPr>
          <a:xfrm>
            <a:off x="304800" y="152400"/>
            <a:ext cx="8510614" cy="6019800"/>
          </a:xfrm>
          <a:prstGeom prst="rect">
            <a:avLst/>
          </a:prstGeom>
        </p:spPr>
      </p:pic>
      <p:sp>
        <p:nvSpPr>
          <p:cNvPr id="11" name="Down Arrow 10"/>
          <p:cNvSpPr/>
          <p:nvPr/>
        </p:nvSpPr>
        <p:spPr>
          <a:xfrm>
            <a:off x="3886200" y="1143000"/>
            <a:ext cx="484632" cy="978408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25655429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494251472"/>
              </p:ext>
            </p:extLst>
          </p:nvPr>
        </p:nvGraphicFramePr>
        <p:xfrm>
          <a:off x="299567" y="6205728"/>
          <a:ext cx="11809847" cy="8046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87770"/>
                <a:gridCol w="8422077"/>
              </a:tblGrid>
              <a:tr h="398750"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chemeClr val="tx1"/>
                          </a:solidFill>
                        </a:rPr>
                        <a:t>Location</a:t>
                      </a:r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chemeClr val="tx1"/>
                          </a:solidFill>
                        </a:rPr>
                        <a:t>Direction</a:t>
                      </a:r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  <a:tr h="398750">
                <a:tc>
                  <a:txBody>
                    <a:bodyPr/>
                    <a:lstStyle/>
                    <a:p>
                      <a:r>
                        <a:rPr lang="en-US" sz="2000" b="1" baseline="0" dirty="0" smtClean="0"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DHA Exit </a:t>
                      </a:r>
                      <a:r>
                        <a:rPr lang="en-US" sz="2000" b="1" baseline="0" dirty="0" err="1" smtClean="0"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Khayaban</a:t>
                      </a:r>
                      <a:r>
                        <a:rPr lang="en-US" sz="2000" b="1" baseline="0" dirty="0" smtClean="0"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-e-</a:t>
                      </a:r>
                      <a:r>
                        <a:rPr lang="en-US" sz="2000" b="1" baseline="0" dirty="0" err="1" smtClean="0"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Iqbal</a:t>
                      </a:r>
                      <a:endParaRPr lang="en-US" sz="2000" b="1" dirty="0"/>
                    </a:p>
                  </a:txBody>
                  <a:tcPr marL="96012" marR="96012" marT="48768" marB="48768"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 </a:t>
                      </a:r>
                      <a:r>
                        <a:rPr lang="en-US" sz="2000" b="1" dirty="0" smtClean="0"/>
                        <a:t>FTCF:</a:t>
                      </a:r>
                      <a:r>
                        <a:rPr lang="en-US" sz="2000" b="1" baseline="0" dirty="0" smtClean="0"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DHA Y&amp; Z Block commercial towards </a:t>
                      </a:r>
                      <a:r>
                        <a:rPr lang="en-US" sz="2000" b="1" baseline="0" dirty="0" err="1" smtClean="0"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walton</a:t>
                      </a:r>
                      <a:r>
                        <a:rPr lang="en-US" sz="2000" b="1" baseline="0" dirty="0" smtClean="0"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 road packages mall</a:t>
                      </a:r>
                      <a:endParaRPr lang="en-US" sz="2000" b="1" dirty="0"/>
                    </a:p>
                  </a:txBody>
                  <a:tcPr marL="96012" marR="96012" marT="48768" marB="48768"/>
                </a:tc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477742196"/>
              </p:ext>
            </p:extLst>
          </p:nvPr>
        </p:nvGraphicFramePr>
        <p:xfrm>
          <a:off x="9108115" y="2740898"/>
          <a:ext cx="3440430" cy="3955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3195"/>
                <a:gridCol w="2067235"/>
              </a:tblGrid>
              <a:tr h="395562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Size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90x30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804166902"/>
              </p:ext>
            </p:extLst>
          </p:nvPr>
        </p:nvGraphicFramePr>
        <p:xfrm>
          <a:off x="9121140" y="3287174"/>
          <a:ext cx="3440430" cy="3955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0170"/>
                <a:gridCol w="2080260"/>
              </a:tblGrid>
              <a:tr h="395562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Availability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254061553"/>
              </p:ext>
            </p:extLst>
          </p:nvPr>
        </p:nvGraphicFramePr>
        <p:xfrm>
          <a:off x="9121140" y="3962401"/>
          <a:ext cx="3440430" cy="3809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0170"/>
                <a:gridCol w="2080260"/>
              </a:tblGrid>
              <a:tr h="380999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Rate P/M 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 err="1" smtClean="0">
                          <a:solidFill>
                            <a:schemeClr val="tx1"/>
                          </a:solidFill>
                        </a:rPr>
                        <a:t>Rs</a:t>
                      </a:r>
                      <a:r>
                        <a:rPr lang="en-US" sz="1700" baseline="0" dirty="0" smtClean="0">
                          <a:solidFill>
                            <a:schemeClr val="tx1"/>
                          </a:solidFill>
                        </a:rPr>
                        <a:t>: </a:t>
                      </a:r>
                      <a:r>
                        <a:rPr lang="en-US" sz="1800" b="1" baseline="0" dirty="0" smtClean="0">
                          <a:solidFill>
                            <a:schemeClr val="tx1"/>
                          </a:solidFill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2-Million</a:t>
                      </a:r>
                      <a:endParaRPr lang="en-US" sz="170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9093218" y="1222994"/>
            <a:ext cx="3468352" cy="105664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</a:rPr>
              <a:t>Lahore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10" name="Content Placeholder 2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304800" y="228600"/>
            <a:ext cx="8501090" cy="5853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6879236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95046343"/>
              </p:ext>
            </p:extLst>
          </p:nvPr>
        </p:nvGraphicFramePr>
        <p:xfrm>
          <a:off x="299567" y="6205728"/>
          <a:ext cx="11809847" cy="8046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87770"/>
                <a:gridCol w="8422077"/>
              </a:tblGrid>
              <a:tr h="398750"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chemeClr val="tx1"/>
                          </a:solidFill>
                        </a:rPr>
                        <a:t>Location</a:t>
                      </a:r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chemeClr val="tx1"/>
                          </a:solidFill>
                        </a:rPr>
                        <a:t>Direction</a:t>
                      </a:r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  <a:tr h="398750"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Main </a:t>
                      </a:r>
                      <a:r>
                        <a:rPr lang="en-US" sz="2000" b="1" dirty="0" err="1" smtClean="0"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Bulevard</a:t>
                      </a:r>
                      <a:r>
                        <a:rPr lang="en-US" sz="2000" b="1" dirty="0" smtClean="0"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 DHA</a:t>
                      </a:r>
                      <a:endParaRPr lang="en-US" sz="2000" b="1" dirty="0"/>
                    </a:p>
                  </a:txBody>
                  <a:tcPr marL="96012" marR="96012" marT="48768" marB="48768"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 </a:t>
                      </a:r>
                      <a:r>
                        <a:rPr lang="en-US" sz="1800" b="1" dirty="0" err="1" smtClean="0"/>
                        <a:t>FTCF:</a:t>
                      </a:r>
                      <a:r>
                        <a:rPr lang="en-US" sz="1800" b="1" baseline="0" dirty="0" err="1" smtClean="0"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H,Block</a:t>
                      </a:r>
                      <a:r>
                        <a:rPr lang="en-US" sz="1800" b="1" baseline="0" dirty="0" smtClean="0"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 ,Masjid Chowk towards  </a:t>
                      </a:r>
                      <a:r>
                        <a:rPr lang="en-US" sz="1800" b="1" baseline="0" dirty="0" err="1" smtClean="0"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Defence</a:t>
                      </a:r>
                      <a:r>
                        <a:rPr lang="en-US" sz="1800" b="1" baseline="0" dirty="0" smtClean="0"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lang="en-US" sz="1800" b="1" baseline="0" dirty="0" err="1" smtClean="0"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More,Cahand</a:t>
                      </a:r>
                      <a:r>
                        <a:rPr lang="en-US" sz="1800" b="1" baseline="0" dirty="0" smtClean="0"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lang="en-US" sz="1800" b="1" baseline="0" dirty="0" err="1" smtClean="0"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MariChowk</a:t>
                      </a:r>
                      <a:r>
                        <a:rPr lang="en-US" sz="1800" b="1" baseline="0" dirty="0" smtClean="0"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/Walton</a:t>
                      </a:r>
                      <a:endParaRPr lang="en-US" sz="1800" b="1" dirty="0"/>
                    </a:p>
                  </a:txBody>
                  <a:tcPr marL="96012" marR="96012" marT="48768" marB="48768"/>
                </a:tc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293080821"/>
              </p:ext>
            </p:extLst>
          </p:nvPr>
        </p:nvGraphicFramePr>
        <p:xfrm>
          <a:off x="9108115" y="2740898"/>
          <a:ext cx="3440430" cy="3955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3195"/>
                <a:gridCol w="2067235"/>
              </a:tblGrid>
              <a:tr h="395562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Size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32x34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900230257"/>
              </p:ext>
            </p:extLst>
          </p:nvPr>
        </p:nvGraphicFramePr>
        <p:xfrm>
          <a:off x="9121140" y="3287174"/>
          <a:ext cx="3440430" cy="3955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0170"/>
                <a:gridCol w="2080260"/>
              </a:tblGrid>
              <a:tr h="395562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Availability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012553164"/>
              </p:ext>
            </p:extLst>
          </p:nvPr>
        </p:nvGraphicFramePr>
        <p:xfrm>
          <a:off x="9121140" y="3962401"/>
          <a:ext cx="3440430" cy="3809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0170"/>
                <a:gridCol w="2080260"/>
              </a:tblGrid>
              <a:tr h="380999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Rate P/M 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 err="1" smtClean="0">
                          <a:solidFill>
                            <a:schemeClr val="tx1"/>
                          </a:solidFill>
                        </a:rPr>
                        <a:t>Rs</a:t>
                      </a:r>
                      <a:r>
                        <a:rPr lang="en-US" sz="1700" baseline="0" dirty="0" smtClean="0">
                          <a:solidFill>
                            <a:schemeClr val="tx1"/>
                          </a:solidFill>
                        </a:rPr>
                        <a:t>: </a:t>
                      </a:r>
                      <a:r>
                        <a:rPr lang="en-US" sz="1800" b="1" baseline="0" dirty="0" smtClean="0">
                          <a:solidFill>
                            <a:schemeClr val="tx1"/>
                          </a:solidFill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750,000- P/M</a:t>
                      </a:r>
                      <a:endParaRPr lang="en-US" sz="170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9093218" y="1222994"/>
            <a:ext cx="3468352" cy="105664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</a:rPr>
              <a:t>Lahore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10" name="Picture 3" descr="C:\Users\Gateway\Desktop\Defence Main Boulevard 1s.jpg"/>
          <p:cNvPicPr>
            <a:picLocks noChangeAspect="1" noChangeArrowheads="1"/>
          </p:cNvPicPr>
          <p:nvPr/>
        </p:nvPicPr>
        <p:blipFill rotWithShape="1">
          <a:blip r:embed="rId2" cstate="print"/>
          <a:srcRect l="6017" t="8380" b="25828"/>
          <a:stretch/>
        </p:blipFill>
        <p:spPr bwMode="auto">
          <a:xfrm>
            <a:off x="304800" y="228600"/>
            <a:ext cx="8763000" cy="585791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4861380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119729732"/>
              </p:ext>
            </p:extLst>
          </p:nvPr>
        </p:nvGraphicFramePr>
        <p:xfrm>
          <a:off x="299567" y="6096000"/>
          <a:ext cx="11809847" cy="8046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87770"/>
                <a:gridCol w="8422077"/>
              </a:tblGrid>
              <a:tr h="398750">
                <a:tc>
                  <a:txBody>
                    <a:bodyPr/>
                    <a:lstStyle/>
                    <a:p>
                      <a:pPr algn="l"/>
                      <a:r>
                        <a:rPr lang="en-US" sz="2000" dirty="0" smtClean="0">
                          <a:solidFill>
                            <a:schemeClr val="tx1"/>
                          </a:solidFill>
                        </a:rPr>
                        <a:t>Location</a:t>
                      </a:r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dirty="0" smtClean="0">
                          <a:solidFill>
                            <a:schemeClr val="tx1"/>
                          </a:solidFill>
                        </a:rPr>
                        <a:t>Direction</a:t>
                      </a:r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  <a:tr h="398750">
                <a:tc>
                  <a:txBody>
                    <a:bodyPr/>
                    <a:lstStyle/>
                    <a:p>
                      <a:pPr algn="l"/>
                      <a:r>
                        <a:rPr lang="en-US" sz="2000" b="1" baseline="0" dirty="0" err="1" smtClean="0">
                          <a:solidFill>
                            <a:schemeClr val="tx1"/>
                          </a:solidFill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Mian</a:t>
                      </a:r>
                      <a:r>
                        <a:rPr lang="en-US" sz="2000" b="1" baseline="0" dirty="0" smtClean="0">
                          <a:solidFill>
                            <a:schemeClr val="tx1"/>
                          </a:solidFill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 Mir Bridge </a:t>
                      </a:r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Calibri" pitchFamily="34" charset="0"/>
                          <a:cs typeface="+mn-cs"/>
                        </a:rPr>
                        <a:t>TFCF Fortress</a:t>
                      </a:r>
                      <a:r>
                        <a:rPr lang="en-US" sz="2000" b="1" baseline="0" dirty="0" smtClean="0">
                          <a:solidFill>
                            <a:schemeClr val="tx1"/>
                          </a:solidFill>
                          <a:latin typeface="Calibri" pitchFamily="34" charset="0"/>
                          <a:cs typeface="+mn-cs"/>
                        </a:rPr>
                        <a:t> </a:t>
                      </a: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Calibri" pitchFamily="34" charset="0"/>
                          <a:cs typeface="+mn-cs"/>
                        </a:rPr>
                        <a:t>towards Mall road </a:t>
                      </a:r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/>
                </a:tc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183346159"/>
              </p:ext>
            </p:extLst>
          </p:nvPr>
        </p:nvGraphicFramePr>
        <p:xfrm>
          <a:off x="9108115" y="2740898"/>
          <a:ext cx="3440430" cy="3955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3195"/>
                <a:gridCol w="2067235"/>
              </a:tblGrid>
              <a:tr h="395562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Size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60x40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879682178"/>
              </p:ext>
            </p:extLst>
          </p:nvPr>
        </p:nvGraphicFramePr>
        <p:xfrm>
          <a:off x="9121140" y="3287174"/>
          <a:ext cx="3440430" cy="3955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0170"/>
                <a:gridCol w="2080260"/>
              </a:tblGrid>
              <a:tr h="395562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Availability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315741404"/>
              </p:ext>
            </p:extLst>
          </p:nvPr>
        </p:nvGraphicFramePr>
        <p:xfrm>
          <a:off x="9121140" y="3962401"/>
          <a:ext cx="3440430" cy="3809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0170"/>
                <a:gridCol w="2080260"/>
              </a:tblGrid>
              <a:tr h="380999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Rate P/M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 err="1" smtClean="0">
                          <a:solidFill>
                            <a:schemeClr val="tx1"/>
                          </a:solidFill>
                        </a:rPr>
                        <a:t>Rs</a:t>
                      </a:r>
                      <a:r>
                        <a:rPr lang="en-US" sz="1700" baseline="0" dirty="0" smtClean="0">
                          <a:solidFill>
                            <a:schemeClr val="tx1"/>
                          </a:solidFill>
                        </a:rPr>
                        <a:t>: 2.5 million</a:t>
                      </a:r>
                      <a:endParaRPr lang="en-US" sz="170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9093218" y="1222994"/>
            <a:ext cx="3468352" cy="105664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altLang="en-US" sz="2400" dirty="0" smtClean="0">
                <a:solidFill>
                  <a:srgbClr val="3D5987"/>
                </a:solidFill>
                <a:latin typeface="Impact" pitchFamily="34" charset="0"/>
              </a:rPr>
              <a:t>Lahore </a:t>
            </a:r>
            <a:endParaRPr lang="en-US" altLang="en-US" sz="2400" dirty="0">
              <a:solidFill>
                <a:srgbClr val="3D5987"/>
              </a:solidFill>
              <a:latin typeface="Impact" pitchFamily="34" charset="0"/>
            </a:endParaRPr>
          </a:p>
        </p:txBody>
      </p:sp>
      <p:pic>
        <p:nvPicPr>
          <p:cNvPr id="1026" name="Picture 2" descr="C:\Users\Hp\Documents\IMG-20190216-WA000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924" t="15048" r="14894" b="5132"/>
          <a:stretch/>
        </p:blipFill>
        <p:spPr bwMode="auto">
          <a:xfrm>
            <a:off x="304799" y="152400"/>
            <a:ext cx="8229601" cy="579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410957090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107781907"/>
              </p:ext>
            </p:extLst>
          </p:nvPr>
        </p:nvGraphicFramePr>
        <p:xfrm>
          <a:off x="299567" y="6205728"/>
          <a:ext cx="11809847" cy="8046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87770"/>
                <a:gridCol w="8422077"/>
              </a:tblGrid>
              <a:tr h="398750"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chemeClr val="tx1"/>
                          </a:solidFill>
                        </a:rPr>
                        <a:t>Location</a:t>
                      </a:r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chemeClr val="tx1"/>
                          </a:solidFill>
                        </a:rPr>
                        <a:t>Direction</a:t>
                      </a:r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  <a:tr h="398750"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DHA Y-Block</a:t>
                      </a:r>
                      <a:endParaRPr lang="en-US" sz="2000" b="1" dirty="0"/>
                    </a:p>
                  </a:txBody>
                  <a:tcPr marL="96012" marR="96012" marT="48768" marB="48768"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 </a:t>
                      </a:r>
                      <a:r>
                        <a:rPr lang="en-US" sz="2000" b="1" dirty="0" err="1" smtClean="0"/>
                        <a:t>FTCF:</a:t>
                      </a:r>
                      <a:r>
                        <a:rPr lang="en-US" sz="2000" b="1" baseline="0" dirty="0" err="1" smtClean="0"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Ghazi</a:t>
                      </a:r>
                      <a:r>
                        <a:rPr lang="en-US" sz="2000" b="1" baseline="0" dirty="0" smtClean="0"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lang="en-US" sz="2000" b="1" baseline="0" dirty="0" err="1" smtClean="0"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chowk.W,Block</a:t>
                      </a:r>
                      <a:r>
                        <a:rPr lang="en-US" sz="2000" b="1" baseline="0" dirty="0" smtClean="0"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 going towards Y&amp; Z Block Commercial</a:t>
                      </a:r>
                      <a:endParaRPr lang="en-US" sz="2000" b="1" dirty="0"/>
                    </a:p>
                  </a:txBody>
                  <a:tcPr marL="96012" marR="96012" marT="48768" marB="48768"/>
                </a:tc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392416322"/>
              </p:ext>
            </p:extLst>
          </p:nvPr>
        </p:nvGraphicFramePr>
        <p:xfrm>
          <a:off x="9108115" y="2740898"/>
          <a:ext cx="3440430" cy="3955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3195"/>
                <a:gridCol w="2067235"/>
              </a:tblGrid>
              <a:tr h="395562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Size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20x10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552628060"/>
              </p:ext>
            </p:extLst>
          </p:nvPr>
        </p:nvGraphicFramePr>
        <p:xfrm>
          <a:off x="9121140" y="3287174"/>
          <a:ext cx="3440430" cy="3955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0170"/>
                <a:gridCol w="2080260"/>
              </a:tblGrid>
              <a:tr h="395562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Availability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564690025"/>
              </p:ext>
            </p:extLst>
          </p:nvPr>
        </p:nvGraphicFramePr>
        <p:xfrm>
          <a:off x="9121140" y="3962401"/>
          <a:ext cx="3440430" cy="3809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0170"/>
                <a:gridCol w="2080260"/>
              </a:tblGrid>
              <a:tr h="380999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Rate P/M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 err="1" smtClean="0">
                          <a:solidFill>
                            <a:schemeClr val="tx1"/>
                          </a:solidFill>
                        </a:rPr>
                        <a:t>Rs</a:t>
                      </a:r>
                      <a:r>
                        <a:rPr lang="en-US" sz="1700" baseline="0" dirty="0" smtClean="0">
                          <a:solidFill>
                            <a:schemeClr val="tx1"/>
                          </a:solidFill>
                        </a:rPr>
                        <a:t>: </a:t>
                      </a:r>
                      <a:r>
                        <a:rPr lang="en-US" sz="1800" b="1" baseline="0" dirty="0" smtClean="0">
                          <a:solidFill>
                            <a:schemeClr val="tx1"/>
                          </a:solidFill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650,000- P/M</a:t>
                      </a:r>
                      <a:endParaRPr lang="en-US" sz="170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9093218" y="1222994"/>
            <a:ext cx="3468352" cy="105664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</a:rPr>
              <a:t>Lahore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10" name="Picture 3" descr="McDonald's Chowk 10'x20'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2729" b="22729"/>
          <a:stretch/>
        </p:blipFill>
        <p:spPr bwMode="auto">
          <a:xfrm>
            <a:off x="249752" y="381000"/>
            <a:ext cx="8609308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Down Arrow 10"/>
          <p:cNvSpPr/>
          <p:nvPr/>
        </p:nvSpPr>
        <p:spPr>
          <a:xfrm>
            <a:off x="4191000" y="1600200"/>
            <a:ext cx="428628" cy="764094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23425314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776297173"/>
              </p:ext>
            </p:extLst>
          </p:nvPr>
        </p:nvGraphicFramePr>
        <p:xfrm>
          <a:off x="299567" y="6205728"/>
          <a:ext cx="11809847" cy="8046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87770"/>
                <a:gridCol w="8422077"/>
              </a:tblGrid>
              <a:tr h="398750"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chemeClr val="tx1"/>
                          </a:solidFill>
                        </a:rPr>
                        <a:t>Location</a:t>
                      </a:r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chemeClr val="tx1"/>
                          </a:solidFill>
                        </a:rPr>
                        <a:t>Direction</a:t>
                      </a:r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  <a:tr h="398750"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DHA Y-Block</a:t>
                      </a:r>
                      <a:endParaRPr lang="en-US" sz="2000" b="1" dirty="0"/>
                    </a:p>
                  </a:txBody>
                  <a:tcPr marL="96012" marR="96012" marT="48768" marB="48768"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 </a:t>
                      </a:r>
                      <a:r>
                        <a:rPr lang="en-US" sz="2000" b="1" dirty="0" err="1" smtClean="0"/>
                        <a:t>FTCF:</a:t>
                      </a:r>
                      <a:r>
                        <a:rPr lang="en-US" sz="2000" b="1" baseline="0" dirty="0" err="1" smtClean="0"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Ghazi</a:t>
                      </a:r>
                      <a:r>
                        <a:rPr lang="en-US" sz="2000" b="1" baseline="0" dirty="0" smtClean="0"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lang="en-US" sz="2000" b="1" baseline="0" dirty="0" err="1" smtClean="0"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chowk.W,Block</a:t>
                      </a:r>
                      <a:r>
                        <a:rPr lang="en-US" sz="2000" b="1" baseline="0" dirty="0" smtClean="0"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 going towards Y&amp; Z Block Commercial</a:t>
                      </a:r>
                      <a:endParaRPr lang="en-US" sz="2000" b="1" dirty="0"/>
                    </a:p>
                  </a:txBody>
                  <a:tcPr marL="96012" marR="96012" marT="48768" marB="48768"/>
                </a:tc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151286275"/>
              </p:ext>
            </p:extLst>
          </p:nvPr>
        </p:nvGraphicFramePr>
        <p:xfrm>
          <a:off x="9108115" y="2740898"/>
          <a:ext cx="3440430" cy="3955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3195"/>
                <a:gridCol w="2067235"/>
              </a:tblGrid>
              <a:tr h="395562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Size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20x10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122905939"/>
              </p:ext>
            </p:extLst>
          </p:nvPr>
        </p:nvGraphicFramePr>
        <p:xfrm>
          <a:off x="9121140" y="3287174"/>
          <a:ext cx="3440430" cy="3955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0170"/>
                <a:gridCol w="2080260"/>
              </a:tblGrid>
              <a:tr h="395562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Availability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143194676"/>
              </p:ext>
            </p:extLst>
          </p:nvPr>
        </p:nvGraphicFramePr>
        <p:xfrm>
          <a:off x="9121140" y="3962401"/>
          <a:ext cx="3440430" cy="3809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0170"/>
                <a:gridCol w="2080260"/>
              </a:tblGrid>
              <a:tr h="380999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Rate P/M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 err="1" smtClean="0">
                          <a:solidFill>
                            <a:schemeClr val="tx1"/>
                          </a:solidFill>
                        </a:rPr>
                        <a:t>Rs</a:t>
                      </a:r>
                      <a:r>
                        <a:rPr lang="en-US" sz="1700" baseline="0" dirty="0" smtClean="0">
                          <a:solidFill>
                            <a:schemeClr val="tx1"/>
                          </a:solidFill>
                        </a:rPr>
                        <a:t>: </a:t>
                      </a:r>
                      <a:r>
                        <a:rPr lang="en-US" sz="1800" b="1" baseline="0" dirty="0" smtClean="0">
                          <a:solidFill>
                            <a:schemeClr val="tx1"/>
                          </a:solidFill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600,000- P/M</a:t>
                      </a:r>
                      <a:endParaRPr lang="en-US" sz="170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9093218" y="1222994"/>
            <a:ext cx="3468352" cy="105664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</a:rPr>
              <a:t>Lahore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10" name="Content Placeholder 2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304801" y="152400"/>
            <a:ext cx="861124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22626517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143790141"/>
              </p:ext>
            </p:extLst>
          </p:nvPr>
        </p:nvGraphicFramePr>
        <p:xfrm>
          <a:off x="299569" y="6248400"/>
          <a:ext cx="11809847" cy="936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87770"/>
                <a:gridCol w="8422077"/>
              </a:tblGrid>
              <a:tr h="303696"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Location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Direction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  <a:tr h="534504">
                <a:tc>
                  <a:txBody>
                    <a:bodyPr/>
                    <a:lstStyle/>
                    <a:p>
                      <a:pPr algn="l"/>
                      <a:r>
                        <a:rPr lang="en-US" altLang="en-US" sz="2000" b="1" dirty="0" smtClean="0">
                          <a:solidFill>
                            <a:schemeClr val="tx1"/>
                          </a:solidFill>
                          <a:latin typeface="+mj-lt"/>
                          <a:cs typeface="Arial"/>
                        </a:rPr>
                        <a:t>DHA- Y Block (HKB Store)</a:t>
                      </a:r>
                    </a:p>
                  </a:txBody>
                  <a:tcPr marL="96012" marR="96012" marT="48768" marB="48768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 </a:t>
                      </a: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+mj-lt"/>
                          <a:ea typeface="Arial"/>
                          <a:cs typeface="Arial"/>
                          <a:sym typeface="Arial"/>
                        </a:rPr>
                        <a:t>FTCF Ghazi </a:t>
                      </a:r>
                      <a:r>
                        <a:rPr lang="en-US" sz="2000" b="1" dirty="0" err="1" smtClean="0">
                          <a:solidFill>
                            <a:schemeClr val="tx1"/>
                          </a:solidFill>
                          <a:latin typeface="+mj-lt"/>
                          <a:ea typeface="Arial"/>
                          <a:cs typeface="Arial"/>
                          <a:sym typeface="Arial"/>
                        </a:rPr>
                        <a:t>Chowk</a:t>
                      </a: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+mj-lt"/>
                          <a:ea typeface="Arial"/>
                          <a:cs typeface="Arial"/>
                          <a:sym typeface="Arial"/>
                        </a:rPr>
                        <a:t>, Z, W Block &amp; going towards Y, Z Commercial Block 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6012" marR="96012" marT="48768" marB="48768"/>
                </a:tc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944400832"/>
              </p:ext>
            </p:extLst>
          </p:nvPr>
        </p:nvGraphicFramePr>
        <p:xfrm>
          <a:off x="9108114" y="2740898"/>
          <a:ext cx="3440430" cy="3955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3196"/>
                <a:gridCol w="2067234"/>
              </a:tblGrid>
              <a:tr h="395562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Size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700" dirty="0" smtClean="0">
                          <a:solidFill>
                            <a:schemeClr val="tx1"/>
                          </a:solidFill>
                        </a:rPr>
                        <a:t>20</a:t>
                      </a:r>
                      <a:r>
                        <a:rPr lang="en-GB" sz="1700" baseline="0" dirty="0" smtClean="0">
                          <a:solidFill>
                            <a:schemeClr val="tx1"/>
                          </a:solidFill>
                        </a:rPr>
                        <a:t> x 10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706971868"/>
              </p:ext>
            </p:extLst>
          </p:nvPr>
        </p:nvGraphicFramePr>
        <p:xfrm>
          <a:off x="9121140" y="3287174"/>
          <a:ext cx="3440430" cy="6177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0170"/>
                <a:gridCol w="2080260"/>
              </a:tblGrid>
              <a:tr h="617728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Availability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992243764"/>
              </p:ext>
            </p:extLst>
          </p:nvPr>
        </p:nvGraphicFramePr>
        <p:xfrm>
          <a:off x="9121140" y="3962402"/>
          <a:ext cx="3440430" cy="3809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0170"/>
                <a:gridCol w="2080260"/>
              </a:tblGrid>
              <a:tr h="380999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Rate P/M 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Rs</a:t>
                      </a:r>
                      <a:r>
                        <a:rPr lang="en-US" sz="1700" baseline="0" dirty="0" smtClean="0">
                          <a:solidFill>
                            <a:schemeClr val="tx1"/>
                          </a:solidFill>
                        </a:rPr>
                        <a:t>: 575,000</a:t>
                      </a:r>
                      <a:endParaRPr lang="en-US" sz="170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9093218" y="1222994"/>
            <a:ext cx="3468352" cy="105664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r>
              <a:rPr lang="en-US" altLang="en-US" sz="2400" dirty="0" smtClean="0">
                <a:solidFill>
                  <a:schemeClr val="tx1"/>
                </a:solidFill>
                <a:latin typeface="Impact" pitchFamily="34" charset="0"/>
              </a:rPr>
              <a:t>Lahore </a:t>
            </a:r>
            <a:endParaRPr lang="en-US" altLang="en-US" sz="2400" dirty="0">
              <a:solidFill>
                <a:schemeClr val="tx1"/>
              </a:solidFill>
              <a:latin typeface="Impact" pitchFamily="34" charset="0"/>
            </a:endParaRPr>
          </a:p>
        </p:txBody>
      </p:sp>
      <p:pic>
        <p:nvPicPr>
          <p:cNvPr id="12" name="Content Placeholder 5"/>
          <p:cNvPicPr>
            <a:picLocks noGrp="1" noChangeAspect="1"/>
          </p:cNvPicPr>
          <p:nvPr>
            <p:ph sz="quarter"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/>
        </p:blipFill>
        <p:spPr>
          <a:xfrm>
            <a:off x="381000" y="228601"/>
            <a:ext cx="8153400" cy="58674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44084973"/>
              </p:ext>
            </p:extLst>
          </p:nvPr>
        </p:nvGraphicFramePr>
        <p:xfrm>
          <a:off x="299569" y="6248400"/>
          <a:ext cx="11809847" cy="936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87770"/>
                <a:gridCol w="8422077"/>
              </a:tblGrid>
              <a:tr h="303696">
                <a:tc>
                  <a:txBody>
                    <a:bodyPr/>
                    <a:lstStyle/>
                    <a:p>
                      <a:pPr algn="l"/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Location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Direction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  <a:tr h="534504">
                <a:tc>
                  <a:txBody>
                    <a:bodyPr/>
                    <a:lstStyle/>
                    <a:p>
                      <a:pPr algn="l"/>
                      <a:r>
                        <a:rPr lang="en-US" altLang="en-US" sz="1800" b="1" dirty="0" smtClean="0">
                          <a:solidFill>
                            <a:schemeClr val="tx1"/>
                          </a:solidFill>
                          <a:latin typeface="+mj-lt"/>
                          <a:cs typeface="Arial"/>
                        </a:rPr>
                        <a:t>DHA- Y</a:t>
                      </a:r>
                      <a:r>
                        <a:rPr lang="en-US" altLang="en-US" sz="1800" b="1" baseline="0" dirty="0" smtClean="0">
                          <a:solidFill>
                            <a:schemeClr val="tx1"/>
                          </a:solidFill>
                          <a:latin typeface="+mj-lt"/>
                          <a:cs typeface="Arial"/>
                        </a:rPr>
                        <a:t> Block (</a:t>
                      </a:r>
                      <a:r>
                        <a:rPr lang="en-US" altLang="en-US" sz="1800" b="1" baseline="0" dirty="0" err="1" smtClean="0">
                          <a:solidFill>
                            <a:schemeClr val="tx1"/>
                          </a:solidFill>
                          <a:latin typeface="+mj-lt"/>
                          <a:cs typeface="Arial"/>
                        </a:rPr>
                        <a:t>InFrontPot</a:t>
                      </a:r>
                      <a:r>
                        <a:rPr lang="en-US" altLang="en-US" sz="1800" b="1" baseline="0" dirty="0" smtClean="0">
                          <a:solidFill>
                            <a:schemeClr val="tx1"/>
                          </a:solidFill>
                          <a:latin typeface="+mj-lt"/>
                          <a:cs typeface="Arial"/>
                        </a:rPr>
                        <a:t> Pori)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6012" marR="96012" marT="48768" marB="48768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 </a:t>
                      </a: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+mj-lt"/>
                          <a:ea typeface="Arial"/>
                          <a:cs typeface="Arial"/>
                          <a:sym typeface="Arial"/>
                        </a:rPr>
                        <a:t>FTCF Ghazi </a:t>
                      </a:r>
                      <a:r>
                        <a:rPr lang="en-US" sz="2000" b="1" dirty="0" err="1" smtClean="0">
                          <a:solidFill>
                            <a:schemeClr val="tx1"/>
                          </a:solidFill>
                          <a:latin typeface="+mj-lt"/>
                          <a:ea typeface="Arial"/>
                          <a:cs typeface="Arial"/>
                          <a:sym typeface="Arial"/>
                        </a:rPr>
                        <a:t>Chowk</a:t>
                      </a: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+mj-lt"/>
                          <a:ea typeface="Arial"/>
                          <a:cs typeface="Arial"/>
                          <a:sym typeface="Arial"/>
                        </a:rPr>
                        <a:t>, Z, W Block &amp; going towards Y, Z Commercial Block 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6012" marR="96012" marT="48768" marB="48768"/>
                </a:tc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944400832"/>
              </p:ext>
            </p:extLst>
          </p:nvPr>
        </p:nvGraphicFramePr>
        <p:xfrm>
          <a:off x="9108114" y="2740898"/>
          <a:ext cx="3440430" cy="3955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3196"/>
                <a:gridCol w="2067234"/>
              </a:tblGrid>
              <a:tr h="395562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Size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700" dirty="0" smtClean="0">
                          <a:solidFill>
                            <a:schemeClr val="tx1"/>
                          </a:solidFill>
                        </a:rPr>
                        <a:t>20</a:t>
                      </a:r>
                      <a:r>
                        <a:rPr lang="en-GB" sz="1700" baseline="0" dirty="0" smtClean="0">
                          <a:solidFill>
                            <a:schemeClr val="tx1"/>
                          </a:solidFill>
                        </a:rPr>
                        <a:t> x 10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706971868"/>
              </p:ext>
            </p:extLst>
          </p:nvPr>
        </p:nvGraphicFramePr>
        <p:xfrm>
          <a:off x="9121140" y="3287174"/>
          <a:ext cx="3440430" cy="6177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0170"/>
                <a:gridCol w="2080260"/>
              </a:tblGrid>
              <a:tr h="617728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Availability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758804176"/>
              </p:ext>
            </p:extLst>
          </p:nvPr>
        </p:nvGraphicFramePr>
        <p:xfrm>
          <a:off x="9121140" y="3962402"/>
          <a:ext cx="3440430" cy="3809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0170"/>
                <a:gridCol w="2080260"/>
              </a:tblGrid>
              <a:tr h="380999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Rate P/M 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Rs</a:t>
                      </a:r>
                      <a:r>
                        <a:rPr lang="en-US" sz="1700" baseline="0" dirty="0" smtClean="0">
                          <a:solidFill>
                            <a:schemeClr val="tx1"/>
                          </a:solidFill>
                        </a:rPr>
                        <a:t>: 500,000</a:t>
                      </a:r>
                      <a:endParaRPr lang="en-US" sz="170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9093218" y="1222994"/>
            <a:ext cx="3468352" cy="105664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r>
              <a:rPr lang="en-US" altLang="en-US" sz="2400" dirty="0" smtClean="0">
                <a:solidFill>
                  <a:schemeClr val="tx1"/>
                </a:solidFill>
                <a:latin typeface="Impact" pitchFamily="34" charset="0"/>
              </a:rPr>
              <a:t>Lahore </a:t>
            </a:r>
            <a:endParaRPr lang="en-US" altLang="en-US" sz="2400" dirty="0">
              <a:solidFill>
                <a:schemeClr val="tx1"/>
              </a:solidFill>
              <a:latin typeface="Impact" pitchFamily="34" charset="0"/>
            </a:endParaRPr>
          </a:p>
        </p:txBody>
      </p:sp>
      <p:pic>
        <p:nvPicPr>
          <p:cNvPr id="10" name="Content Placeholder 5"/>
          <p:cNvPicPr>
            <a:picLocks noGrp="1" noChangeAspect="1"/>
          </p:cNvPicPr>
          <p:nvPr>
            <p:ph sz="quarter"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304800" y="457200"/>
            <a:ext cx="8310722" cy="56388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368352919"/>
              </p:ext>
            </p:extLst>
          </p:nvPr>
        </p:nvGraphicFramePr>
        <p:xfrm>
          <a:off x="299569" y="6177368"/>
          <a:ext cx="11809847" cy="9854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87770"/>
                <a:gridCol w="8422077"/>
              </a:tblGrid>
              <a:tr h="331304"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Location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Direction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  <a:tr h="583096">
                <a:tc>
                  <a:txBody>
                    <a:bodyPr/>
                    <a:lstStyle/>
                    <a:p>
                      <a:pPr algn="l"/>
                      <a:r>
                        <a:rPr lang="en-US" altLang="en-US" sz="2000" b="1" dirty="0" smtClean="0">
                          <a:solidFill>
                            <a:schemeClr val="tx1"/>
                          </a:solidFill>
                          <a:latin typeface="+mj-lt"/>
                          <a:cs typeface="Arial"/>
                        </a:rPr>
                        <a:t>DHA- W</a:t>
                      </a:r>
                      <a:r>
                        <a:rPr lang="en-US" altLang="en-US" sz="2000" b="1" baseline="0" dirty="0" smtClean="0">
                          <a:solidFill>
                            <a:schemeClr val="tx1"/>
                          </a:solidFill>
                          <a:latin typeface="+mj-lt"/>
                          <a:cs typeface="Arial"/>
                        </a:rPr>
                        <a:t> Block 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6012" marR="96012" marT="48768" marB="48768"/>
                </a:tc>
                <a:tc>
                  <a:txBody>
                    <a:bodyPr/>
                    <a:lstStyle/>
                    <a:p>
                      <a:pPr defTabSz="455567" eaLnBrk="1" latinLnBrk="1" hangingPunct="1">
                        <a:spcBef>
                          <a:spcPct val="20000"/>
                        </a:spcBef>
                        <a:defRPr/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 </a:t>
                      </a:r>
                      <a:r>
                        <a:rPr lang="en-US" sz="2000" b="1" dirty="0" smtClean="0">
                          <a:latin typeface="+mj-lt"/>
                        </a:rPr>
                        <a:t>DHA Z Block Signal TGT from Y Block to Ghazi </a:t>
                      </a:r>
                      <a:r>
                        <a:rPr lang="en-US" sz="2000" b="1" dirty="0" err="1" smtClean="0">
                          <a:latin typeface="+mj-lt"/>
                        </a:rPr>
                        <a:t>Chowk</a:t>
                      </a:r>
                      <a:r>
                        <a:rPr lang="en-US" sz="2000" b="1" dirty="0" smtClean="0">
                          <a:latin typeface="+mj-lt"/>
                        </a:rPr>
                        <a:t> PSO Petrol pump</a:t>
                      </a:r>
                      <a:endParaRPr lang="en-US" sz="2000" b="1" dirty="0">
                        <a:latin typeface="+mj-lt"/>
                      </a:endParaRPr>
                    </a:p>
                  </a:txBody>
                  <a:tcPr marL="96012" marR="96012" marT="48768" marB="48768"/>
                </a:tc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944400832"/>
              </p:ext>
            </p:extLst>
          </p:nvPr>
        </p:nvGraphicFramePr>
        <p:xfrm>
          <a:off x="9108114" y="2740898"/>
          <a:ext cx="3440430" cy="3955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3196"/>
                <a:gridCol w="2067234"/>
              </a:tblGrid>
              <a:tr h="395562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Size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700" dirty="0" smtClean="0">
                          <a:solidFill>
                            <a:schemeClr val="tx1"/>
                          </a:solidFill>
                        </a:rPr>
                        <a:t>20</a:t>
                      </a:r>
                      <a:r>
                        <a:rPr lang="en-GB" sz="1700" baseline="0" dirty="0" smtClean="0">
                          <a:solidFill>
                            <a:schemeClr val="tx1"/>
                          </a:solidFill>
                        </a:rPr>
                        <a:t> x 10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706971868"/>
              </p:ext>
            </p:extLst>
          </p:nvPr>
        </p:nvGraphicFramePr>
        <p:xfrm>
          <a:off x="9121140" y="3287174"/>
          <a:ext cx="3440430" cy="6177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0170"/>
                <a:gridCol w="2080260"/>
              </a:tblGrid>
              <a:tr h="617728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Availability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363500373"/>
              </p:ext>
            </p:extLst>
          </p:nvPr>
        </p:nvGraphicFramePr>
        <p:xfrm>
          <a:off x="9121140" y="3962402"/>
          <a:ext cx="3440430" cy="3809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0170"/>
                <a:gridCol w="2080260"/>
              </a:tblGrid>
              <a:tr h="380999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Rate P/M</a:t>
                      </a:r>
                      <a:r>
                        <a:rPr lang="en-US" sz="17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Rs</a:t>
                      </a:r>
                      <a:r>
                        <a:rPr lang="en-US" sz="1700" baseline="0" dirty="0" smtClean="0">
                          <a:solidFill>
                            <a:schemeClr val="tx1"/>
                          </a:solidFill>
                        </a:rPr>
                        <a:t>: 600,000</a:t>
                      </a:r>
                      <a:endParaRPr lang="en-US" sz="170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9093218" y="1222994"/>
            <a:ext cx="3468352" cy="105664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r>
              <a:rPr lang="en-US" altLang="en-US" sz="2400" dirty="0" smtClean="0">
                <a:solidFill>
                  <a:schemeClr val="tx1"/>
                </a:solidFill>
                <a:latin typeface="Impact" pitchFamily="34" charset="0"/>
              </a:rPr>
              <a:t>Lahore </a:t>
            </a:r>
            <a:endParaRPr lang="en-US" altLang="en-US" sz="2400" dirty="0">
              <a:solidFill>
                <a:schemeClr val="tx1"/>
              </a:solidFill>
              <a:latin typeface="Impact" pitchFamily="34" charset="0"/>
            </a:endParaRPr>
          </a:p>
        </p:txBody>
      </p:sp>
      <p:pic>
        <p:nvPicPr>
          <p:cNvPr id="10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381000"/>
            <a:ext cx="8229600" cy="5638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ight Arrow 11"/>
          <p:cNvSpPr/>
          <p:nvPr/>
        </p:nvSpPr>
        <p:spPr>
          <a:xfrm rot="5400000">
            <a:off x="5247297" y="2296502"/>
            <a:ext cx="733791" cy="407987"/>
          </a:xfrm>
          <a:prstGeom prst="rightArrow">
            <a:avLst/>
          </a:prstGeom>
          <a:solidFill>
            <a:srgbClr val="E90D8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6" rIns="91430" bIns="45716"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940464979"/>
              </p:ext>
            </p:extLst>
          </p:nvPr>
        </p:nvGraphicFramePr>
        <p:xfrm>
          <a:off x="304800" y="6248400"/>
          <a:ext cx="11809847" cy="8824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87770"/>
                <a:gridCol w="8422077"/>
              </a:tblGrid>
              <a:tr h="358060"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Location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Direction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  <a:tr h="480140">
                <a:tc>
                  <a:txBody>
                    <a:bodyPr/>
                    <a:lstStyle/>
                    <a:p>
                      <a:pPr algn="l"/>
                      <a:r>
                        <a:rPr lang="en-US" altLang="en-US" sz="2000" b="1" dirty="0" smtClean="0">
                          <a:solidFill>
                            <a:schemeClr val="tx1"/>
                          </a:solidFill>
                          <a:latin typeface="+mj-lt"/>
                          <a:cs typeface="Arial"/>
                        </a:rPr>
                        <a:t>DHA- W Block 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6012" marR="96012" marT="48768" marB="48768"/>
                </a:tc>
                <a:tc>
                  <a:txBody>
                    <a:bodyPr/>
                    <a:lstStyle/>
                    <a:p>
                      <a:pPr defTabSz="455567" eaLnBrk="1" latinLnBrk="1" hangingPunct="1">
                        <a:spcBef>
                          <a:spcPct val="20000"/>
                        </a:spcBef>
                        <a:defRPr/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 </a:t>
                      </a:r>
                      <a:r>
                        <a:rPr lang="en-US" sz="2000" b="1" dirty="0" smtClean="0">
                          <a:latin typeface="+mj-lt"/>
                        </a:rPr>
                        <a:t>DHA Z Block Signal TGT from Y Block to Ghazi </a:t>
                      </a:r>
                      <a:r>
                        <a:rPr lang="en-US" sz="2000" b="1" dirty="0" err="1" smtClean="0">
                          <a:latin typeface="+mj-lt"/>
                        </a:rPr>
                        <a:t>Chowk</a:t>
                      </a:r>
                      <a:r>
                        <a:rPr lang="en-US" sz="2000" b="1" dirty="0" smtClean="0">
                          <a:latin typeface="+mj-lt"/>
                        </a:rPr>
                        <a:t> PSO Petrol pump</a:t>
                      </a:r>
                      <a:endParaRPr lang="en-US" sz="2000" b="1" dirty="0">
                        <a:latin typeface="+mj-lt"/>
                      </a:endParaRPr>
                    </a:p>
                  </a:txBody>
                  <a:tcPr marL="96012" marR="96012" marT="48768" marB="48768"/>
                </a:tc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944400832"/>
              </p:ext>
            </p:extLst>
          </p:nvPr>
        </p:nvGraphicFramePr>
        <p:xfrm>
          <a:off x="9108114" y="2740898"/>
          <a:ext cx="3440430" cy="3955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3196"/>
                <a:gridCol w="2067234"/>
              </a:tblGrid>
              <a:tr h="395562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Size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700" dirty="0" smtClean="0">
                          <a:solidFill>
                            <a:schemeClr val="tx1"/>
                          </a:solidFill>
                        </a:rPr>
                        <a:t>20x10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706971868"/>
              </p:ext>
            </p:extLst>
          </p:nvPr>
        </p:nvGraphicFramePr>
        <p:xfrm>
          <a:off x="9121140" y="3287174"/>
          <a:ext cx="3440430" cy="6177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0170"/>
                <a:gridCol w="2080260"/>
              </a:tblGrid>
              <a:tr h="617728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Availability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814827381"/>
              </p:ext>
            </p:extLst>
          </p:nvPr>
        </p:nvGraphicFramePr>
        <p:xfrm>
          <a:off x="9121140" y="3962402"/>
          <a:ext cx="3440430" cy="3809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0170"/>
                <a:gridCol w="2080260"/>
              </a:tblGrid>
              <a:tr h="380999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Rate P/M 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Rs</a:t>
                      </a:r>
                      <a:r>
                        <a:rPr lang="en-US" sz="1700" baseline="0" dirty="0" smtClean="0">
                          <a:solidFill>
                            <a:schemeClr val="tx1"/>
                          </a:solidFill>
                        </a:rPr>
                        <a:t>: 600,000</a:t>
                      </a:r>
                      <a:endParaRPr lang="en-US" sz="170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9093218" y="1222994"/>
            <a:ext cx="3468352" cy="105664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r>
              <a:rPr lang="en-US" altLang="en-US" sz="2400" dirty="0" smtClean="0">
                <a:solidFill>
                  <a:schemeClr val="tx1"/>
                </a:solidFill>
                <a:latin typeface="Impact" pitchFamily="34" charset="0"/>
              </a:rPr>
              <a:t>Lahore </a:t>
            </a:r>
            <a:endParaRPr lang="en-US" altLang="en-US" sz="2400" dirty="0">
              <a:solidFill>
                <a:schemeClr val="tx1"/>
              </a:solidFill>
              <a:latin typeface="Impact" pitchFamily="34" charset="0"/>
            </a:endParaRPr>
          </a:p>
        </p:txBody>
      </p:sp>
      <p:pic>
        <p:nvPicPr>
          <p:cNvPr id="15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 l="11713" r="8429" b="14404"/>
          <a:stretch>
            <a:fillRect/>
          </a:stretch>
        </p:blipFill>
        <p:spPr bwMode="auto">
          <a:xfrm>
            <a:off x="304799" y="228600"/>
            <a:ext cx="8382001" cy="58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Right Arrow 15"/>
          <p:cNvSpPr/>
          <p:nvPr/>
        </p:nvSpPr>
        <p:spPr>
          <a:xfrm rot="5400000">
            <a:off x="3489104" y="2858977"/>
            <a:ext cx="817673" cy="586118"/>
          </a:xfrm>
          <a:prstGeom prst="rightArrow">
            <a:avLst/>
          </a:prstGeom>
          <a:solidFill>
            <a:srgbClr val="E90D8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6" rIns="91430" bIns="45716"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441886796"/>
              </p:ext>
            </p:extLst>
          </p:nvPr>
        </p:nvGraphicFramePr>
        <p:xfrm>
          <a:off x="299569" y="6172200"/>
          <a:ext cx="11809847" cy="8983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24631"/>
                <a:gridCol w="8985216"/>
              </a:tblGrid>
              <a:tr h="342224"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Location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Direction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  <a:tr h="495976">
                <a:tc>
                  <a:txBody>
                    <a:bodyPr/>
                    <a:lstStyle/>
                    <a:p>
                      <a:pPr algn="l"/>
                      <a:r>
                        <a:rPr lang="en-US" altLang="en-US" sz="2000" b="1" dirty="0" smtClean="0">
                          <a:solidFill>
                            <a:schemeClr val="tx1"/>
                          </a:solidFill>
                          <a:latin typeface="+mj-lt"/>
                          <a:cs typeface="Arial"/>
                        </a:rPr>
                        <a:t>DHA-W</a:t>
                      </a:r>
                      <a:r>
                        <a:rPr lang="en-US" altLang="en-US" sz="2000" b="1" baseline="0" dirty="0" smtClean="0">
                          <a:solidFill>
                            <a:schemeClr val="tx1"/>
                          </a:solidFill>
                          <a:latin typeface="+mj-lt"/>
                          <a:cs typeface="Arial"/>
                        </a:rPr>
                        <a:t> Block</a:t>
                      </a:r>
                    </a:p>
                  </a:txBody>
                  <a:tcPr marL="96012" marR="96012" marT="48768" marB="48768"/>
                </a:tc>
                <a:tc>
                  <a:txBody>
                    <a:bodyPr/>
                    <a:lstStyle/>
                    <a:p>
                      <a:pPr algn="l" defTabSz="455567" eaLnBrk="1" hangingPunct="1">
                        <a:spcBef>
                          <a:spcPct val="20000"/>
                        </a:spcBef>
                        <a:defRPr/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 </a:t>
                      </a:r>
                      <a:r>
                        <a:rPr lang="en-US" sz="1800" b="1" dirty="0" smtClean="0">
                          <a:latin typeface="+mj-lt"/>
                          <a:cs typeface="Arial" pitchFamily="34" charset="0"/>
                        </a:rPr>
                        <a:t>DHA W Block (Facing traffic coming from DHA Y Block and</a:t>
                      </a:r>
                      <a:r>
                        <a:rPr lang="en-US" sz="1800" b="1" baseline="0" dirty="0" smtClean="0">
                          <a:latin typeface="+mj-lt"/>
                          <a:cs typeface="Arial" pitchFamily="34" charset="0"/>
                        </a:rPr>
                        <a:t> </a:t>
                      </a:r>
                      <a:r>
                        <a:rPr lang="en-US" sz="1800" b="1" dirty="0" smtClean="0">
                          <a:latin typeface="+mj-lt"/>
                          <a:cs typeface="Arial" pitchFamily="34" charset="0"/>
                        </a:rPr>
                        <a:t>going towards Ghazi Chowk)</a:t>
                      </a:r>
                      <a:endParaRPr lang="en-US" sz="1800" b="1" dirty="0">
                        <a:latin typeface="+mj-lt"/>
                        <a:cs typeface="Arial" pitchFamily="34" charset="0"/>
                      </a:endParaRPr>
                    </a:p>
                  </a:txBody>
                  <a:tcPr marL="96012" marR="96012" marT="48768" marB="48768"/>
                </a:tc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944400832"/>
              </p:ext>
            </p:extLst>
          </p:nvPr>
        </p:nvGraphicFramePr>
        <p:xfrm>
          <a:off x="9108114" y="2740898"/>
          <a:ext cx="3440430" cy="3955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3196"/>
                <a:gridCol w="2067234"/>
              </a:tblGrid>
              <a:tr h="395562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Size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700" dirty="0" smtClean="0">
                          <a:solidFill>
                            <a:schemeClr val="tx1"/>
                          </a:solidFill>
                        </a:rPr>
                        <a:t>20</a:t>
                      </a:r>
                      <a:r>
                        <a:rPr lang="en-GB" sz="1700" baseline="0" dirty="0" smtClean="0">
                          <a:solidFill>
                            <a:schemeClr val="tx1"/>
                          </a:solidFill>
                        </a:rPr>
                        <a:t> x 10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706971868"/>
              </p:ext>
            </p:extLst>
          </p:nvPr>
        </p:nvGraphicFramePr>
        <p:xfrm>
          <a:off x="9121140" y="3287174"/>
          <a:ext cx="3440430" cy="6177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0170"/>
                <a:gridCol w="2080260"/>
              </a:tblGrid>
              <a:tr h="617728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Availability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045036016"/>
              </p:ext>
            </p:extLst>
          </p:nvPr>
        </p:nvGraphicFramePr>
        <p:xfrm>
          <a:off x="9121140" y="3962402"/>
          <a:ext cx="3440430" cy="3809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0170"/>
                <a:gridCol w="2080260"/>
              </a:tblGrid>
              <a:tr h="380999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Rate P/M 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Rs</a:t>
                      </a:r>
                      <a:r>
                        <a:rPr lang="en-US" sz="1700" baseline="0" dirty="0" smtClean="0">
                          <a:solidFill>
                            <a:schemeClr val="tx1"/>
                          </a:solidFill>
                        </a:rPr>
                        <a:t>: 600,000</a:t>
                      </a:r>
                      <a:endParaRPr lang="en-US" sz="170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9093218" y="1222994"/>
            <a:ext cx="3468352" cy="105664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r>
              <a:rPr lang="en-US" altLang="en-US" sz="2400" dirty="0" smtClean="0">
                <a:solidFill>
                  <a:schemeClr val="tx1"/>
                </a:solidFill>
                <a:latin typeface="Impact" pitchFamily="34" charset="0"/>
              </a:rPr>
              <a:t>Lahore </a:t>
            </a:r>
            <a:endParaRPr lang="en-US" altLang="en-US" sz="2400" dirty="0">
              <a:solidFill>
                <a:schemeClr val="tx1"/>
              </a:solidFill>
              <a:latin typeface="Impact" pitchFamily="34" charset="0"/>
            </a:endParaRPr>
          </a:p>
        </p:txBody>
      </p:sp>
      <p:pic>
        <p:nvPicPr>
          <p:cNvPr id="10" name="Content Placeholder 9" descr="C:\Users\Sony\Desktop\Picture2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304799"/>
            <a:ext cx="8382000" cy="56443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ight Arrow 11"/>
          <p:cNvSpPr/>
          <p:nvPr/>
        </p:nvSpPr>
        <p:spPr>
          <a:xfrm rot="5400000">
            <a:off x="4219565" y="1261248"/>
            <a:ext cx="992460" cy="496376"/>
          </a:xfrm>
          <a:prstGeom prst="rightArrow">
            <a:avLst/>
          </a:prstGeom>
          <a:solidFill>
            <a:srgbClr val="E90D8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6" rIns="91430" bIns="45716"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020217190"/>
              </p:ext>
            </p:extLst>
          </p:nvPr>
        </p:nvGraphicFramePr>
        <p:xfrm>
          <a:off x="299569" y="6248400"/>
          <a:ext cx="11809847" cy="936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87770"/>
                <a:gridCol w="8422077"/>
              </a:tblGrid>
              <a:tr h="303696"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Location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Direction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  <a:tr h="534504">
                <a:tc>
                  <a:txBody>
                    <a:bodyPr/>
                    <a:lstStyle/>
                    <a:p>
                      <a:pPr algn="l"/>
                      <a:r>
                        <a:rPr lang="en-US" altLang="en-US" sz="2000" b="1" dirty="0" smtClean="0">
                          <a:solidFill>
                            <a:schemeClr val="tx1"/>
                          </a:solidFill>
                          <a:latin typeface="+mj-lt"/>
                          <a:cs typeface="Arial"/>
                        </a:rPr>
                        <a:t>DHA- DD</a:t>
                      </a:r>
                      <a:r>
                        <a:rPr lang="en-US" altLang="en-US" sz="2000" b="1" baseline="0" dirty="0" smtClean="0">
                          <a:solidFill>
                            <a:schemeClr val="tx1"/>
                          </a:solidFill>
                          <a:latin typeface="+mj-lt"/>
                          <a:cs typeface="Arial"/>
                        </a:rPr>
                        <a:t> Block 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6012" marR="96012" marT="48768" marB="48768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 </a:t>
                      </a:r>
                      <a:r>
                        <a:rPr lang="en-US" sz="2000" b="1" dirty="0" smtClean="0">
                          <a:latin typeface="+mj-lt"/>
                        </a:rPr>
                        <a:t>DHA Phas4 </a:t>
                      </a:r>
                      <a:r>
                        <a:rPr lang="en-US" sz="2000" b="1" dirty="0" err="1" smtClean="0">
                          <a:latin typeface="+mj-lt"/>
                        </a:rPr>
                        <a:t>Opp</a:t>
                      </a:r>
                      <a:r>
                        <a:rPr lang="en-US" sz="2000" b="1" dirty="0" smtClean="0">
                          <a:latin typeface="+mj-lt"/>
                        </a:rPr>
                        <a:t> Bread and Beyond Bakery Traffic coming towards Y Block</a:t>
                      </a:r>
                    </a:p>
                  </a:txBody>
                  <a:tcPr marL="96012" marR="96012" marT="48768" marB="48768"/>
                </a:tc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944400832"/>
              </p:ext>
            </p:extLst>
          </p:nvPr>
        </p:nvGraphicFramePr>
        <p:xfrm>
          <a:off x="9108114" y="2740898"/>
          <a:ext cx="3440430" cy="3955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3196"/>
                <a:gridCol w="2067234"/>
              </a:tblGrid>
              <a:tr h="395562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Size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700" dirty="0" smtClean="0">
                          <a:solidFill>
                            <a:schemeClr val="tx1"/>
                          </a:solidFill>
                        </a:rPr>
                        <a:t>20</a:t>
                      </a:r>
                      <a:r>
                        <a:rPr lang="en-GB" sz="1700" baseline="0" dirty="0" smtClean="0">
                          <a:solidFill>
                            <a:schemeClr val="tx1"/>
                          </a:solidFill>
                        </a:rPr>
                        <a:t> x 10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706971868"/>
              </p:ext>
            </p:extLst>
          </p:nvPr>
        </p:nvGraphicFramePr>
        <p:xfrm>
          <a:off x="9121140" y="3287174"/>
          <a:ext cx="3440430" cy="6177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0170"/>
                <a:gridCol w="2080260"/>
              </a:tblGrid>
              <a:tr h="617728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Availability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736191270"/>
              </p:ext>
            </p:extLst>
          </p:nvPr>
        </p:nvGraphicFramePr>
        <p:xfrm>
          <a:off x="9121140" y="3962402"/>
          <a:ext cx="3440430" cy="3809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0170"/>
                <a:gridCol w="2080260"/>
              </a:tblGrid>
              <a:tr h="380999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Rate P/M 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Rs</a:t>
                      </a:r>
                      <a:r>
                        <a:rPr lang="en-US" sz="1700" baseline="0" dirty="0" smtClean="0">
                          <a:solidFill>
                            <a:schemeClr val="tx1"/>
                          </a:solidFill>
                        </a:rPr>
                        <a:t>: 600,000</a:t>
                      </a:r>
                      <a:endParaRPr lang="en-US" sz="170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9093218" y="1222994"/>
            <a:ext cx="3468352" cy="105664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r>
              <a:rPr lang="en-US" altLang="en-US" sz="2400" dirty="0" smtClean="0">
                <a:solidFill>
                  <a:schemeClr val="tx1"/>
                </a:solidFill>
                <a:latin typeface="Impact" pitchFamily="34" charset="0"/>
              </a:rPr>
              <a:t>Lahore </a:t>
            </a:r>
            <a:endParaRPr lang="en-US" altLang="en-US" sz="2400" dirty="0">
              <a:solidFill>
                <a:schemeClr val="tx1"/>
              </a:solidFill>
              <a:latin typeface="Impact" pitchFamily="34" charset="0"/>
            </a:endParaRPr>
          </a:p>
        </p:txBody>
      </p:sp>
      <p:pic>
        <p:nvPicPr>
          <p:cNvPr id="10" name="Picture 10" descr="WhatsApp Image 2018-06-07 at 12.02.45 PM.jpe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228600"/>
            <a:ext cx="8465750" cy="58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064749947"/>
              </p:ext>
            </p:extLst>
          </p:nvPr>
        </p:nvGraphicFramePr>
        <p:xfrm>
          <a:off x="299567" y="6281928"/>
          <a:ext cx="11809847" cy="8046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87770"/>
                <a:gridCol w="8422077"/>
              </a:tblGrid>
              <a:tr h="398750"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chemeClr val="tx1"/>
                          </a:solidFill>
                        </a:rPr>
                        <a:t>Location</a:t>
                      </a:r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chemeClr val="tx1"/>
                          </a:solidFill>
                        </a:rPr>
                        <a:t>Direction</a:t>
                      </a:r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  <a:tr h="398750">
                <a:tc>
                  <a:txBody>
                    <a:bodyPr/>
                    <a:lstStyle/>
                    <a:p>
                      <a:r>
                        <a:rPr lang="en-US" sz="2000" b="1" baseline="0" dirty="0" smtClean="0"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Muslim Town Fly over</a:t>
                      </a:r>
                      <a:endParaRPr lang="en-US" sz="2000" b="1" dirty="0"/>
                    </a:p>
                  </a:txBody>
                  <a:tcPr marL="96012" marR="96012" marT="48768" marB="48768"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 </a:t>
                      </a:r>
                      <a:r>
                        <a:rPr lang="en-US" sz="2000" b="1" dirty="0" err="1" smtClean="0"/>
                        <a:t>FTCF:</a:t>
                      </a:r>
                      <a:r>
                        <a:rPr lang="en-US" sz="2000" b="1" baseline="0" dirty="0" err="1" smtClean="0"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Qazafi</a:t>
                      </a:r>
                      <a:r>
                        <a:rPr lang="en-US" sz="2000" b="1" baseline="0" dirty="0" smtClean="0"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 Stadium/</a:t>
                      </a:r>
                      <a:r>
                        <a:rPr lang="en-US" sz="2000" b="1" baseline="0" dirty="0" err="1" smtClean="0"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Kalma</a:t>
                      </a:r>
                      <a:r>
                        <a:rPr lang="en-US" sz="2000" b="1" baseline="0" dirty="0" smtClean="0"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lang="en-US" sz="2000" b="1" baseline="0" dirty="0" err="1" smtClean="0"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Chowk</a:t>
                      </a:r>
                      <a:r>
                        <a:rPr lang="en-US" sz="2000" b="1" baseline="0" dirty="0" smtClean="0"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 towards </a:t>
                      </a:r>
                      <a:r>
                        <a:rPr lang="en-US" sz="2000" b="1" baseline="0" dirty="0" err="1" smtClean="0"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wahdat</a:t>
                      </a:r>
                      <a:r>
                        <a:rPr lang="en-US" sz="2000" b="1" baseline="0" dirty="0" smtClean="0"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 Road ,</a:t>
                      </a:r>
                      <a:r>
                        <a:rPr lang="en-US" sz="2000" b="1" baseline="0" dirty="0" err="1" smtClean="0"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Ichra,Mazang</a:t>
                      </a:r>
                      <a:r>
                        <a:rPr lang="en-US" sz="2000" b="1" baseline="0" dirty="0" smtClean="0"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 </a:t>
                      </a:r>
                      <a:endParaRPr lang="en-US" sz="2000" b="1" dirty="0"/>
                    </a:p>
                  </a:txBody>
                  <a:tcPr marL="96012" marR="96012" marT="48768" marB="48768"/>
                </a:tc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826588398"/>
              </p:ext>
            </p:extLst>
          </p:nvPr>
        </p:nvGraphicFramePr>
        <p:xfrm>
          <a:off x="9108115" y="2740898"/>
          <a:ext cx="3440430" cy="3955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3195"/>
                <a:gridCol w="2067235"/>
              </a:tblGrid>
              <a:tr h="395562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Size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60x20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17967883"/>
              </p:ext>
            </p:extLst>
          </p:nvPr>
        </p:nvGraphicFramePr>
        <p:xfrm>
          <a:off x="9121140" y="3287174"/>
          <a:ext cx="3440430" cy="3955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0170"/>
                <a:gridCol w="2080260"/>
              </a:tblGrid>
              <a:tr h="395562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Availability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949511079"/>
              </p:ext>
            </p:extLst>
          </p:nvPr>
        </p:nvGraphicFramePr>
        <p:xfrm>
          <a:off x="9121140" y="3962401"/>
          <a:ext cx="3440430" cy="3809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0170"/>
                <a:gridCol w="2080260"/>
              </a:tblGrid>
              <a:tr h="380999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Rate P/M 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Rs</a:t>
                      </a:r>
                      <a:r>
                        <a:rPr lang="en-US" sz="1700" baseline="0" dirty="0" smtClean="0">
                          <a:solidFill>
                            <a:schemeClr val="tx1"/>
                          </a:solidFill>
                        </a:rPr>
                        <a:t>: </a:t>
                      </a:r>
                      <a:r>
                        <a:rPr lang="en-US" sz="1800" b="1" baseline="0" dirty="0" smtClean="0">
                          <a:solidFill>
                            <a:schemeClr val="tx1"/>
                          </a:solidFill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600,000- P/M</a:t>
                      </a:r>
                      <a:endParaRPr lang="en-US" sz="170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9093218" y="1222994"/>
            <a:ext cx="3468352" cy="105664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</a:rPr>
              <a:t>Lahore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l="10595" t="23333"/>
          <a:stretch/>
        </p:blipFill>
        <p:spPr>
          <a:xfrm>
            <a:off x="304800" y="228600"/>
            <a:ext cx="8762999" cy="586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44856669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377355740"/>
              </p:ext>
            </p:extLst>
          </p:nvPr>
        </p:nvGraphicFramePr>
        <p:xfrm>
          <a:off x="299567" y="6358128"/>
          <a:ext cx="11809847" cy="8046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87770"/>
                <a:gridCol w="8422077"/>
              </a:tblGrid>
              <a:tr h="398750"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chemeClr val="tx1"/>
                          </a:solidFill>
                        </a:rPr>
                        <a:t>Location</a:t>
                      </a:r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chemeClr val="tx1"/>
                          </a:solidFill>
                        </a:rPr>
                        <a:t>Direction</a:t>
                      </a:r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  <a:tr h="398750">
                <a:tc>
                  <a:txBody>
                    <a:bodyPr/>
                    <a:lstStyle/>
                    <a:p>
                      <a:r>
                        <a:rPr lang="en-US" sz="2000" b="1" baseline="0" dirty="0" smtClean="0"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Muslim Town Fly over</a:t>
                      </a:r>
                      <a:endParaRPr lang="en-US" sz="2000" b="1" dirty="0"/>
                    </a:p>
                  </a:txBody>
                  <a:tcPr marL="96012" marR="96012" marT="48768" marB="48768"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 </a:t>
                      </a:r>
                      <a:r>
                        <a:rPr lang="en-US" sz="2000" b="1" dirty="0" err="1" smtClean="0"/>
                        <a:t>FTCF:</a:t>
                      </a:r>
                      <a:r>
                        <a:rPr lang="en-US" sz="2000" b="1" baseline="0" dirty="0" err="1" smtClean="0"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Ichra</a:t>
                      </a:r>
                      <a:r>
                        <a:rPr lang="en-US" sz="2000" b="1" baseline="0" dirty="0" smtClean="0"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 towards  </a:t>
                      </a:r>
                      <a:r>
                        <a:rPr lang="en-US" sz="2000" b="1" baseline="0" dirty="0" err="1" smtClean="0"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Qazafi</a:t>
                      </a:r>
                      <a:r>
                        <a:rPr lang="en-US" sz="2000" b="1" baseline="0" dirty="0" smtClean="0"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  Stadium/</a:t>
                      </a:r>
                      <a:r>
                        <a:rPr lang="en-US" sz="2000" b="1" baseline="0" dirty="0" err="1" smtClean="0"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Kalma</a:t>
                      </a:r>
                      <a:r>
                        <a:rPr lang="en-US" sz="2000" b="1" baseline="0" dirty="0" smtClean="0"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lang="en-US" sz="2000" b="1" baseline="0" dirty="0" err="1" smtClean="0"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Chowk</a:t>
                      </a:r>
                      <a:endParaRPr lang="en-US" sz="2000" b="1" dirty="0"/>
                    </a:p>
                  </a:txBody>
                  <a:tcPr marL="96012" marR="96012" marT="48768" marB="48768"/>
                </a:tc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814812183"/>
              </p:ext>
            </p:extLst>
          </p:nvPr>
        </p:nvGraphicFramePr>
        <p:xfrm>
          <a:off x="9108115" y="2740898"/>
          <a:ext cx="3440430" cy="3955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3195"/>
                <a:gridCol w="2067235"/>
              </a:tblGrid>
              <a:tr h="395562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Size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60x20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618834757"/>
              </p:ext>
            </p:extLst>
          </p:nvPr>
        </p:nvGraphicFramePr>
        <p:xfrm>
          <a:off x="9121140" y="3287174"/>
          <a:ext cx="3440430" cy="3955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0170"/>
                <a:gridCol w="2080260"/>
              </a:tblGrid>
              <a:tr h="395562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Availability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282288401"/>
              </p:ext>
            </p:extLst>
          </p:nvPr>
        </p:nvGraphicFramePr>
        <p:xfrm>
          <a:off x="9121140" y="3962401"/>
          <a:ext cx="3440430" cy="3809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0170"/>
                <a:gridCol w="2080260"/>
              </a:tblGrid>
              <a:tr h="380999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Rate P/M 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Rs</a:t>
                      </a:r>
                      <a:r>
                        <a:rPr lang="en-US" sz="1700" baseline="0" dirty="0" smtClean="0">
                          <a:solidFill>
                            <a:schemeClr val="tx1"/>
                          </a:solidFill>
                        </a:rPr>
                        <a:t>:60</a:t>
                      </a:r>
                      <a:r>
                        <a:rPr lang="en-US" sz="1800" b="1" baseline="0" dirty="0" smtClean="0">
                          <a:solidFill>
                            <a:schemeClr val="tx1"/>
                          </a:solidFill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0,000- P/M</a:t>
                      </a:r>
                      <a:endParaRPr lang="en-US" sz="170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9093218" y="1222994"/>
            <a:ext cx="3468352" cy="105664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</a:rPr>
              <a:t>Lahore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l="10495" t="9370" b="9789"/>
          <a:stretch/>
        </p:blipFill>
        <p:spPr>
          <a:xfrm>
            <a:off x="304800" y="152400"/>
            <a:ext cx="8686800" cy="601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2908556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881977678"/>
              </p:ext>
            </p:extLst>
          </p:nvPr>
        </p:nvGraphicFramePr>
        <p:xfrm>
          <a:off x="299567" y="6096000"/>
          <a:ext cx="11809847" cy="8046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87770"/>
                <a:gridCol w="8422077"/>
              </a:tblGrid>
              <a:tr h="398750">
                <a:tc>
                  <a:txBody>
                    <a:bodyPr/>
                    <a:lstStyle/>
                    <a:p>
                      <a:pPr algn="l"/>
                      <a:r>
                        <a:rPr lang="en-US" sz="2000" dirty="0" smtClean="0">
                          <a:solidFill>
                            <a:schemeClr val="tx1"/>
                          </a:solidFill>
                        </a:rPr>
                        <a:t>Location</a:t>
                      </a:r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dirty="0" smtClean="0">
                          <a:solidFill>
                            <a:schemeClr val="tx1"/>
                          </a:solidFill>
                        </a:rPr>
                        <a:t>Direction</a:t>
                      </a:r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  <a:tr h="398750">
                <a:tc>
                  <a:txBody>
                    <a:bodyPr/>
                    <a:lstStyle/>
                    <a:p>
                      <a:pPr algn="l" rtl="0"/>
                      <a:r>
                        <a:rPr lang="en-US" sz="2000" b="1" baseline="0" dirty="0" err="1" smtClean="0">
                          <a:solidFill>
                            <a:schemeClr val="tx1"/>
                          </a:solidFill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Mian</a:t>
                      </a:r>
                      <a:r>
                        <a:rPr lang="en-US" sz="2000" b="1" baseline="0" dirty="0" smtClean="0">
                          <a:solidFill>
                            <a:schemeClr val="tx1"/>
                          </a:solidFill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 Mir Bridge </a:t>
                      </a:r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Calibri" pitchFamily="34" charset="0"/>
                          <a:cs typeface="+mn-cs"/>
                        </a:rPr>
                        <a:t>TFCF Fortress</a:t>
                      </a:r>
                      <a:r>
                        <a:rPr lang="en-US" sz="2000" b="1" baseline="0" dirty="0" smtClean="0">
                          <a:solidFill>
                            <a:schemeClr val="tx1"/>
                          </a:solidFill>
                          <a:latin typeface="Calibri" pitchFamily="34" charset="0"/>
                          <a:cs typeface="+mn-cs"/>
                        </a:rPr>
                        <a:t> </a:t>
                      </a: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Calibri" pitchFamily="34" charset="0"/>
                          <a:cs typeface="+mn-cs"/>
                        </a:rPr>
                        <a:t>towards Mall road </a:t>
                      </a:r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/>
                </a:tc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183346159"/>
              </p:ext>
            </p:extLst>
          </p:nvPr>
        </p:nvGraphicFramePr>
        <p:xfrm>
          <a:off x="9108115" y="2740898"/>
          <a:ext cx="3440430" cy="3955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3195"/>
                <a:gridCol w="2067235"/>
              </a:tblGrid>
              <a:tr h="395562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Size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60x20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879682178"/>
              </p:ext>
            </p:extLst>
          </p:nvPr>
        </p:nvGraphicFramePr>
        <p:xfrm>
          <a:off x="9121140" y="3287174"/>
          <a:ext cx="3440430" cy="3955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0170"/>
                <a:gridCol w="2080260"/>
              </a:tblGrid>
              <a:tr h="395562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Availability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740596460"/>
              </p:ext>
            </p:extLst>
          </p:nvPr>
        </p:nvGraphicFramePr>
        <p:xfrm>
          <a:off x="9121140" y="3962401"/>
          <a:ext cx="3440430" cy="3809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0170"/>
                <a:gridCol w="2080260"/>
              </a:tblGrid>
              <a:tr h="380999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Rate P/M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Rs</a:t>
                      </a:r>
                      <a:r>
                        <a:rPr lang="en-US" sz="1700" baseline="0" dirty="0" smtClean="0">
                          <a:solidFill>
                            <a:schemeClr val="tx1"/>
                          </a:solidFill>
                        </a:rPr>
                        <a:t>: 800,000 P/M</a:t>
                      </a:r>
                      <a:endParaRPr lang="en-US" sz="170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9093218" y="1222994"/>
            <a:ext cx="3468352" cy="105664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altLang="en-US" sz="2400" dirty="0" smtClean="0">
                <a:solidFill>
                  <a:srgbClr val="3D5987"/>
                </a:solidFill>
                <a:latin typeface="Impact" pitchFamily="34" charset="0"/>
              </a:rPr>
              <a:t>Lahore </a:t>
            </a:r>
            <a:endParaRPr lang="en-US" altLang="en-US" sz="2400" dirty="0">
              <a:solidFill>
                <a:srgbClr val="3D5987"/>
              </a:solidFill>
              <a:latin typeface="Impact" pitchFamily="34" charset="0"/>
            </a:endParaRPr>
          </a:p>
        </p:txBody>
      </p:sp>
      <p:pic>
        <p:nvPicPr>
          <p:cNvPr id="10" name="Picture 9" descr="1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228600"/>
            <a:ext cx="8507664" cy="5638800"/>
          </a:xfrm>
          <a:prstGeom prst="rect">
            <a:avLst/>
          </a:prstGeom>
        </p:spPr>
      </p:pic>
      <p:sp>
        <p:nvSpPr>
          <p:cNvPr id="11" name="Down Arrow 10"/>
          <p:cNvSpPr/>
          <p:nvPr/>
        </p:nvSpPr>
        <p:spPr>
          <a:xfrm>
            <a:off x="4267200" y="1066800"/>
            <a:ext cx="228600" cy="521208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10957090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878884711"/>
              </p:ext>
            </p:extLst>
          </p:nvPr>
        </p:nvGraphicFramePr>
        <p:xfrm>
          <a:off x="299567" y="6281928"/>
          <a:ext cx="11809847" cy="8046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7833"/>
                <a:gridCol w="10052014"/>
              </a:tblGrid>
              <a:tr h="398750"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chemeClr val="tx1"/>
                          </a:solidFill>
                        </a:rPr>
                        <a:t>Location</a:t>
                      </a:r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chemeClr val="tx1"/>
                          </a:solidFill>
                        </a:rPr>
                        <a:t>Direction</a:t>
                      </a:r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  <a:tr h="398750">
                <a:tc>
                  <a:txBody>
                    <a:bodyPr/>
                    <a:lstStyle/>
                    <a:p>
                      <a:r>
                        <a:rPr lang="en-US" sz="2000" b="1" baseline="0" dirty="0" smtClean="0"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Akbar </a:t>
                      </a:r>
                      <a:r>
                        <a:rPr lang="en-US" sz="2000" b="1" baseline="0" dirty="0" err="1" smtClean="0"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Chowk</a:t>
                      </a:r>
                      <a:endParaRPr lang="en-US" sz="2000" b="1" dirty="0"/>
                    </a:p>
                  </a:txBody>
                  <a:tcPr marL="96012" marR="96012" marT="48768" marB="48768"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 </a:t>
                      </a:r>
                      <a:r>
                        <a:rPr lang="en-US" sz="2000" b="1" dirty="0" err="1" smtClean="0"/>
                        <a:t>FTCF:</a:t>
                      </a:r>
                      <a:r>
                        <a:rPr lang="en-US" sz="2000" b="1" baseline="0" dirty="0" err="1" smtClean="0"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Jinnah</a:t>
                      </a:r>
                      <a:r>
                        <a:rPr lang="en-US" sz="2000" b="1" baseline="0" dirty="0" smtClean="0"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 Hospital/College Road, Faisal town Towards Model Town Link Road/</a:t>
                      </a:r>
                      <a:r>
                        <a:rPr lang="en-US" sz="2000" b="1" baseline="0" dirty="0" err="1" smtClean="0"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Peco</a:t>
                      </a:r>
                      <a:r>
                        <a:rPr lang="en-US" sz="2000" b="1" baseline="0" dirty="0" smtClean="0"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 More</a:t>
                      </a:r>
                      <a:endParaRPr lang="en-US" sz="2000" b="1" dirty="0"/>
                    </a:p>
                  </a:txBody>
                  <a:tcPr marL="96012" marR="96012" marT="48768" marB="48768"/>
                </a:tc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185456615"/>
              </p:ext>
            </p:extLst>
          </p:nvPr>
        </p:nvGraphicFramePr>
        <p:xfrm>
          <a:off x="9108115" y="2740898"/>
          <a:ext cx="3440430" cy="3955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3195"/>
                <a:gridCol w="2067235"/>
              </a:tblGrid>
              <a:tr h="395562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Size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50x20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474893488"/>
              </p:ext>
            </p:extLst>
          </p:nvPr>
        </p:nvGraphicFramePr>
        <p:xfrm>
          <a:off x="9121140" y="3287174"/>
          <a:ext cx="3440430" cy="3955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0170"/>
                <a:gridCol w="2080260"/>
              </a:tblGrid>
              <a:tr h="395562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Availability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402656897"/>
              </p:ext>
            </p:extLst>
          </p:nvPr>
        </p:nvGraphicFramePr>
        <p:xfrm>
          <a:off x="9121140" y="3962401"/>
          <a:ext cx="3440430" cy="3809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0170"/>
                <a:gridCol w="2080260"/>
              </a:tblGrid>
              <a:tr h="380999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Rate P/M 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 err="1" smtClean="0">
                          <a:solidFill>
                            <a:schemeClr val="tx1"/>
                          </a:solidFill>
                        </a:rPr>
                        <a:t>Rs</a:t>
                      </a:r>
                      <a:r>
                        <a:rPr lang="en-US" sz="1700" baseline="0" dirty="0" smtClean="0">
                          <a:solidFill>
                            <a:schemeClr val="tx1"/>
                          </a:solidFill>
                        </a:rPr>
                        <a:t>: </a:t>
                      </a:r>
                      <a:r>
                        <a:rPr lang="en-US" sz="1800" b="1" baseline="0" dirty="0" smtClean="0">
                          <a:solidFill>
                            <a:schemeClr val="tx1"/>
                          </a:solidFill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600,000- P/M</a:t>
                      </a:r>
                      <a:endParaRPr lang="en-US" sz="170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9093218" y="1222994"/>
            <a:ext cx="3468352" cy="105664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</a:rPr>
              <a:t>Lahore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10" name="Content Placeholder 4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304800" y="152400"/>
            <a:ext cx="8501090" cy="5932753"/>
          </a:xfrm>
          <a:prstGeom prst="rect">
            <a:avLst/>
          </a:prstGeom>
        </p:spPr>
      </p:pic>
      <p:sp>
        <p:nvSpPr>
          <p:cNvPr id="11" name="Down Arrow 10"/>
          <p:cNvSpPr/>
          <p:nvPr/>
        </p:nvSpPr>
        <p:spPr>
          <a:xfrm rot="4875991">
            <a:off x="6297809" y="815183"/>
            <a:ext cx="484632" cy="978408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03864031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579256828"/>
              </p:ext>
            </p:extLst>
          </p:nvPr>
        </p:nvGraphicFramePr>
        <p:xfrm>
          <a:off x="299567" y="6096000"/>
          <a:ext cx="11809847" cy="11094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87770"/>
                <a:gridCol w="8422077"/>
              </a:tblGrid>
              <a:tr h="398750"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chemeClr val="tx1"/>
                          </a:solidFill>
                        </a:rPr>
                        <a:t>Location</a:t>
                      </a:r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chemeClr val="tx1"/>
                          </a:solidFill>
                        </a:rPr>
                        <a:t>Direction</a:t>
                      </a:r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  <a:tr h="398750">
                <a:tc>
                  <a:txBody>
                    <a:bodyPr/>
                    <a:lstStyle/>
                    <a:p>
                      <a:r>
                        <a:rPr lang="en-US" sz="2000" b="1" baseline="0" dirty="0" smtClean="0"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Ravi  </a:t>
                      </a:r>
                      <a:r>
                        <a:rPr lang="en-US" sz="2000" b="1" baseline="0" dirty="0" err="1" smtClean="0"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Resturant</a:t>
                      </a:r>
                      <a:r>
                        <a:rPr lang="en-US" sz="2000" b="1" baseline="0" dirty="0" smtClean="0"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 Signal </a:t>
                      </a:r>
                      <a:r>
                        <a:rPr lang="en-US" sz="2000" b="1" baseline="0" dirty="0" err="1" smtClean="0"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Molana</a:t>
                      </a:r>
                      <a:r>
                        <a:rPr lang="en-US" sz="2000" b="1" baseline="0" dirty="0" smtClean="0"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lang="en-US" sz="2000" b="1" baseline="0" dirty="0" err="1" smtClean="0"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Shaukat</a:t>
                      </a:r>
                      <a:r>
                        <a:rPr lang="en-US" sz="2000" b="1" baseline="0" dirty="0" smtClean="0"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 Ali Road</a:t>
                      </a:r>
                      <a:endParaRPr lang="en-US" sz="2000" b="1" dirty="0"/>
                    </a:p>
                  </a:txBody>
                  <a:tcPr marL="96012" marR="96012" marT="48768" marB="48768"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 </a:t>
                      </a:r>
                      <a:r>
                        <a:rPr lang="en-US" sz="2000" b="1" dirty="0" err="1" smtClean="0"/>
                        <a:t>FTCF:</a:t>
                      </a:r>
                      <a:r>
                        <a:rPr lang="en-US" sz="2000" b="1" baseline="0" dirty="0" err="1" smtClean="0"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Canal</a:t>
                      </a:r>
                      <a:r>
                        <a:rPr lang="en-US" sz="2000" b="1" baseline="0" dirty="0" smtClean="0"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 /Jinnah Hospital Towards Akbar </a:t>
                      </a:r>
                      <a:r>
                        <a:rPr lang="en-US" sz="2000" b="1" baseline="0" dirty="0" err="1" smtClean="0"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Chowk</a:t>
                      </a:r>
                      <a:r>
                        <a:rPr lang="en-US" sz="2000" b="1" baseline="0" dirty="0" smtClean="0"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/</a:t>
                      </a:r>
                      <a:r>
                        <a:rPr lang="en-US" sz="2000" b="1" baseline="0" dirty="0" err="1" smtClean="0"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Shouk</a:t>
                      </a:r>
                      <a:r>
                        <a:rPr lang="en-US" sz="2000" b="1" baseline="0" dirty="0" smtClean="0"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lang="en-US" sz="2000" b="1" baseline="0" dirty="0" err="1" smtClean="0"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Chowk</a:t>
                      </a:r>
                      <a:r>
                        <a:rPr lang="en-US" sz="2000" b="1" baseline="0" dirty="0" smtClean="0"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lang="en-US" sz="2000" b="1" baseline="0" dirty="0" err="1" smtClean="0"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Johar</a:t>
                      </a:r>
                      <a:r>
                        <a:rPr lang="en-US" sz="2000" b="1" baseline="0" dirty="0" smtClean="0"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 Town</a:t>
                      </a:r>
                      <a:endParaRPr lang="en-US" sz="2000" b="1" dirty="0"/>
                    </a:p>
                  </a:txBody>
                  <a:tcPr marL="96012" marR="96012" marT="48768" marB="48768"/>
                </a:tc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209973148"/>
              </p:ext>
            </p:extLst>
          </p:nvPr>
        </p:nvGraphicFramePr>
        <p:xfrm>
          <a:off x="9108115" y="2740898"/>
          <a:ext cx="3440430" cy="3955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3195"/>
                <a:gridCol w="2067235"/>
              </a:tblGrid>
              <a:tr h="395562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Size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60x20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349309018"/>
              </p:ext>
            </p:extLst>
          </p:nvPr>
        </p:nvGraphicFramePr>
        <p:xfrm>
          <a:off x="9121140" y="3287174"/>
          <a:ext cx="3440430" cy="3955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0170"/>
                <a:gridCol w="2080260"/>
              </a:tblGrid>
              <a:tr h="395562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Availability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620419310"/>
              </p:ext>
            </p:extLst>
          </p:nvPr>
        </p:nvGraphicFramePr>
        <p:xfrm>
          <a:off x="9121140" y="3962401"/>
          <a:ext cx="3440430" cy="3809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0170"/>
                <a:gridCol w="2080260"/>
              </a:tblGrid>
              <a:tr h="380999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Rate P/M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 err="1" smtClean="0">
                          <a:solidFill>
                            <a:schemeClr val="tx1"/>
                          </a:solidFill>
                        </a:rPr>
                        <a:t>Rs</a:t>
                      </a:r>
                      <a:r>
                        <a:rPr lang="en-US" sz="1700" baseline="0" dirty="0" smtClean="0">
                          <a:solidFill>
                            <a:schemeClr val="tx1"/>
                          </a:solidFill>
                        </a:rPr>
                        <a:t>: </a:t>
                      </a:r>
                      <a:r>
                        <a:rPr lang="en-US" sz="1800" b="1" baseline="0" dirty="0" smtClean="0">
                          <a:solidFill>
                            <a:schemeClr val="tx1"/>
                          </a:solidFill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550,000- P/M</a:t>
                      </a:r>
                      <a:endParaRPr lang="en-US" sz="170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9093218" y="1222994"/>
            <a:ext cx="3468352" cy="105664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</a:rPr>
              <a:t>Lahore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10" name="Picture 2" descr="C:\Users\Hp\Downloads\IMG-20170625-WA000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309018"/>
            <a:ext cx="8072494" cy="5710782"/>
          </a:xfrm>
          <a:prstGeom prst="rect">
            <a:avLst/>
          </a:prstGeom>
          <a:noFill/>
        </p:spPr>
      </p:pic>
      <p:sp>
        <p:nvSpPr>
          <p:cNvPr id="11" name="Down Arrow 10"/>
          <p:cNvSpPr/>
          <p:nvPr/>
        </p:nvSpPr>
        <p:spPr>
          <a:xfrm>
            <a:off x="4410076" y="990600"/>
            <a:ext cx="484632" cy="978408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8961197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173353713"/>
              </p:ext>
            </p:extLst>
          </p:nvPr>
        </p:nvGraphicFramePr>
        <p:xfrm>
          <a:off x="299567" y="6358128"/>
          <a:ext cx="11809847" cy="8046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87770"/>
                <a:gridCol w="8422077"/>
              </a:tblGrid>
              <a:tr h="398750"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chemeClr val="tx1"/>
                          </a:solidFill>
                        </a:rPr>
                        <a:t>Location</a:t>
                      </a:r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chemeClr val="tx1"/>
                          </a:solidFill>
                        </a:rPr>
                        <a:t>Direction</a:t>
                      </a:r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  <a:tr h="398750">
                <a:tc>
                  <a:txBody>
                    <a:bodyPr/>
                    <a:lstStyle/>
                    <a:p>
                      <a:r>
                        <a:rPr lang="en-US" sz="2000" b="1" baseline="0" dirty="0" err="1" smtClean="0"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Wapda</a:t>
                      </a:r>
                      <a:r>
                        <a:rPr lang="en-US" sz="2000" b="1" baseline="0" dirty="0" smtClean="0"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 Town Roundabout</a:t>
                      </a:r>
                      <a:endParaRPr lang="en-US" sz="2000" b="1" dirty="0"/>
                    </a:p>
                  </a:txBody>
                  <a:tcPr marL="96012" marR="96012" marT="48768" marB="48768"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 </a:t>
                      </a:r>
                      <a:r>
                        <a:rPr lang="en-US" sz="2000" b="1" dirty="0" err="1" smtClean="0"/>
                        <a:t>FTCF:</a:t>
                      </a:r>
                      <a:r>
                        <a:rPr lang="en-US" sz="2000" b="1" baseline="0" dirty="0" err="1" smtClean="0"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Wapda</a:t>
                      </a:r>
                      <a:r>
                        <a:rPr lang="en-US" sz="2000" b="1" baseline="0" dirty="0" smtClean="0"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 Town Going towards Akbar </a:t>
                      </a:r>
                      <a:r>
                        <a:rPr lang="en-US" sz="2000" b="1" baseline="0" dirty="0" err="1" smtClean="0"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Chowk</a:t>
                      </a:r>
                      <a:r>
                        <a:rPr lang="en-US" sz="2000" b="1" baseline="0" dirty="0" smtClean="0"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/</a:t>
                      </a:r>
                      <a:r>
                        <a:rPr lang="en-US" sz="2000" b="1" baseline="0" dirty="0" err="1" smtClean="0"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Ameer</a:t>
                      </a:r>
                      <a:r>
                        <a:rPr lang="en-US" sz="2000" b="1" baseline="0" dirty="0" smtClean="0"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lang="en-US" sz="2000" b="1" baseline="0" dirty="0" err="1" smtClean="0"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Chowk</a:t>
                      </a:r>
                      <a:endParaRPr lang="en-US" sz="2000" b="1" dirty="0"/>
                    </a:p>
                  </a:txBody>
                  <a:tcPr marL="96012" marR="96012" marT="48768" marB="48768"/>
                </a:tc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836149859"/>
              </p:ext>
            </p:extLst>
          </p:nvPr>
        </p:nvGraphicFramePr>
        <p:xfrm>
          <a:off x="9108115" y="2740898"/>
          <a:ext cx="3440430" cy="3955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3195"/>
                <a:gridCol w="2067235"/>
              </a:tblGrid>
              <a:tr h="395562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Size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40x20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484463024"/>
              </p:ext>
            </p:extLst>
          </p:nvPr>
        </p:nvGraphicFramePr>
        <p:xfrm>
          <a:off x="9121140" y="3287174"/>
          <a:ext cx="3440430" cy="3955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0170"/>
                <a:gridCol w="2080260"/>
              </a:tblGrid>
              <a:tr h="395562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Availability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226183912"/>
              </p:ext>
            </p:extLst>
          </p:nvPr>
        </p:nvGraphicFramePr>
        <p:xfrm>
          <a:off x="9121140" y="3962401"/>
          <a:ext cx="3440430" cy="3809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0170"/>
                <a:gridCol w="2080260"/>
              </a:tblGrid>
              <a:tr h="380999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Rate P/M 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Rs</a:t>
                      </a:r>
                      <a:r>
                        <a:rPr lang="en-US" sz="1700" baseline="0" dirty="0" smtClean="0">
                          <a:solidFill>
                            <a:schemeClr val="tx1"/>
                          </a:solidFill>
                        </a:rPr>
                        <a:t>: </a:t>
                      </a:r>
                      <a:r>
                        <a:rPr lang="en-US" sz="1800" b="1" baseline="0" dirty="0" smtClean="0">
                          <a:solidFill>
                            <a:schemeClr val="tx1"/>
                          </a:solidFill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600,000- P/M</a:t>
                      </a:r>
                      <a:endParaRPr lang="en-US" sz="170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9093218" y="1222994"/>
            <a:ext cx="3468352" cy="105664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</a:rPr>
              <a:t>Lahore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10" name="Picture 2" descr="C:\Users\Sony\Desktop\15731335_10154037422585933_49988859_n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4800" y="228600"/>
            <a:ext cx="8358214" cy="5929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415965698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924868473"/>
              </p:ext>
            </p:extLst>
          </p:nvPr>
        </p:nvGraphicFramePr>
        <p:xfrm>
          <a:off x="299567" y="6358128"/>
          <a:ext cx="11809847" cy="8046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87770"/>
                <a:gridCol w="8422077"/>
              </a:tblGrid>
              <a:tr h="398750"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chemeClr val="tx1"/>
                          </a:solidFill>
                        </a:rPr>
                        <a:t>Location</a:t>
                      </a:r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chemeClr val="tx1"/>
                          </a:solidFill>
                        </a:rPr>
                        <a:t>Direction</a:t>
                      </a:r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  <a:tr h="398750">
                <a:tc>
                  <a:txBody>
                    <a:bodyPr/>
                    <a:lstStyle/>
                    <a:p>
                      <a:r>
                        <a:rPr lang="en-US" sz="2000" b="1" baseline="0" dirty="0" smtClean="0"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Emporium Mall </a:t>
                      </a:r>
                      <a:r>
                        <a:rPr lang="en-US" sz="2000" b="1" baseline="0" dirty="0" err="1" smtClean="0"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Johar</a:t>
                      </a:r>
                      <a:r>
                        <a:rPr lang="en-US" sz="2000" b="1" baseline="0" dirty="0" smtClean="0"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 Town</a:t>
                      </a:r>
                      <a:endParaRPr lang="en-US" sz="2000" b="1" dirty="0"/>
                    </a:p>
                  </a:txBody>
                  <a:tcPr marL="96012" marR="96012" marT="48768" marB="48768"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 </a:t>
                      </a:r>
                      <a:r>
                        <a:rPr lang="en-US" sz="2000" b="1" dirty="0" err="1" smtClean="0"/>
                        <a:t>FTCF:</a:t>
                      </a:r>
                      <a:r>
                        <a:rPr lang="en-US" sz="2000" b="1" dirty="0" err="1" smtClean="0"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Expo</a:t>
                      </a:r>
                      <a:r>
                        <a:rPr lang="en-US" sz="2000" b="1" dirty="0" smtClean="0"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 Center</a:t>
                      </a:r>
                      <a:r>
                        <a:rPr lang="en-US" sz="2000" b="1" baseline="0" dirty="0" smtClean="0"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 towards G-Block market </a:t>
                      </a:r>
                      <a:r>
                        <a:rPr lang="en-US" sz="2000" b="1" baseline="0" dirty="0" err="1" smtClean="0"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Johar</a:t>
                      </a:r>
                      <a:r>
                        <a:rPr lang="en-US" sz="2000" b="1" baseline="0" dirty="0" smtClean="0"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 town</a:t>
                      </a:r>
                      <a:endParaRPr lang="en-US" sz="2000" b="1" dirty="0"/>
                    </a:p>
                  </a:txBody>
                  <a:tcPr marL="96012" marR="96012" marT="48768" marB="48768"/>
                </a:tc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647796339"/>
              </p:ext>
            </p:extLst>
          </p:nvPr>
        </p:nvGraphicFramePr>
        <p:xfrm>
          <a:off x="9108115" y="2740898"/>
          <a:ext cx="3440430" cy="3955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3195"/>
                <a:gridCol w="2067235"/>
              </a:tblGrid>
              <a:tr h="395562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Size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60x20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473979846"/>
              </p:ext>
            </p:extLst>
          </p:nvPr>
        </p:nvGraphicFramePr>
        <p:xfrm>
          <a:off x="9121140" y="3287174"/>
          <a:ext cx="3440430" cy="3955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0170"/>
                <a:gridCol w="2080260"/>
              </a:tblGrid>
              <a:tr h="395562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Availability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Available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441884129"/>
              </p:ext>
            </p:extLst>
          </p:nvPr>
        </p:nvGraphicFramePr>
        <p:xfrm>
          <a:off x="9121140" y="3962401"/>
          <a:ext cx="3440430" cy="3809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0170"/>
                <a:gridCol w="2080260"/>
              </a:tblGrid>
              <a:tr h="380999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Rate P/M 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 err="1" smtClean="0">
                          <a:solidFill>
                            <a:schemeClr val="tx1"/>
                          </a:solidFill>
                        </a:rPr>
                        <a:t>Rs</a:t>
                      </a:r>
                      <a:r>
                        <a:rPr lang="en-US" sz="1700" baseline="0" dirty="0" smtClean="0">
                          <a:solidFill>
                            <a:schemeClr val="tx1"/>
                          </a:solidFill>
                        </a:rPr>
                        <a:t>: </a:t>
                      </a:r>
                      <a:r>
                        <a:rPr lang="en-US" sz="1800" b="1" baseline="0" dirty="0" smtClean="0">
                          <a:solidFill>
                            <a:schemeClr val="tx1"/>
                          </a:solidFill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550,000- P/M</a:t>
                      </a:r>
                      <a:endParaRPr lang="en-US" sz="170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9093218" y="1222994"/>
            <a:ext cx="3468352" cy="105664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</a:rPr>
              <a:t>Lahore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10" name="Picture 2" descr="C:\Users\Dell\Desktop\IMG-20160916-WA000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4800" y="152400"/>
            <a:ext cx="8358214" cy="6000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546186263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606678109"/>
              </p:ext>
            </p:extLst>
          </p:nvPr>
        </p:nvGraphicFramePr>
        <p:xfrm>
          <a:off x="299567" y="6096000"/>
          <a:ext cx="12262003" cy="11094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53660"/>
                <a:gridCol w="9408343"/>
              </a:tblGrid>
              <a:tr h="398750"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chemeClr val="tx1"/>
                          </a:solidFill>
                        </a:rPr>
                        <a:t>Location</a:t>
                      </a:r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chemeClr val="tx1"/>
                          </a:solidFill>
                        </a:rPr>
                        <a:t>Direction</a:t>
                      </a:r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  <a:tr h="398750">
                <a:tc>
                  <a:txBody>
                    <a:bodyPr/>
                    <a:lstStyle/>
                    <a:p>
                      <a:r>
                        <a:rPr lang="en-US" sz="2000" b="1" baseline="0" dirty="0" smtClean="0"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G-1 Market </a:t>
                      </a:r>
                      <a:r>
                        <a:rPr lang="en-US" sz="2000" b="1" baseline="0" dirty="0" err="1" smtClean="0"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Johar</a:t>
                      </a:r>
                      <a:r>
                        <a:rPr lang="en-US" sz="2000" b="1" baseline="0" dirty="0" smtClean="0"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 Town</a:t>
                      </a:r>
                      <a:endParaRPr lang="en-US" sz="2000" b="1" dirty="0"/>
                    </a:p>
                  </a:txBody>
                  <a:tcPr marL="96012" marR="96012" marT="48768" marB="48768"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 </a:t>
                      </a:r>
                      <a:r>
                        <a:rPr lang="en-US" sz="2000" b="1" dirty="0" err="1" smtClean="0"/>
                        <a:t>FTCF:Johar</a:t>
                      </a:r>
                      <a:r>
                        <a:rPr lang="en-US" sz="2000" b="1" dirty="0" smtClean="0"/>
                        <a:t> Town G-1 Market Facing traffic coming from /Doctors Hospital going towards Lahore Emporium</a:t>
                      </a:r>
                      <a:endParaRPr lang="en-US" sz="2000" b="1" dirty="0"/>
                    </a:p>
                  </a:txBody>
                  <a:tcPr marL="96012" marR="96012" marT="48768" marB="48768"/>
                </a:tc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223873089"/>
              </p:ext>
            </p:extLst>
          </p:nvPr>
        </p:nvGraphicFramePr>
        <p:xfrm>
          <a:off x="9108115" y="2740898"/>
          <a:ext cx="3440430" cy="3955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3195"/>
                <a:gridCol w="2067235"/>
              </a:tblGrid>
              <a:tr h="395562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Size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20x60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45185683"/>
              </p:ext>
            </p:extLst>
          </p:nvPr>
        </p:nvGraphicFramePr>
        <p:xfrm>
          <a:off x="9121140" y="3287174"/>
          <a:ext cx="3440430" cy="3955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0170"/>
                <a:gridCol w="2080260"/>
              </a:tblGrid>
              <a:tr h="395562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Availability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18 March 2019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785661587"/>
              </p:ext>
            </p:extLst>
          </p:nvPr>
        </p:nvGraphicFramePr>
        <p:xfrm>
          <a:off x="9121140" y="3962401"/>
          <a:ext cx="3440430" cy="3809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0170"/>
                <a:gridCol w="2080260"/>
              </a:tblGrid>
              <a:tr h="380999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Rate P/M 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 err="1" smtClean="0">
                          <a:solidFill>
                            <a:schemeClr val="tx1"/>
                          </a:solidFill>
                        </a:rPr>
                        <a:t>Rs</a:t>
                      </a:r>
                      <a:r>
                        <a:rPr lang="en-US" sz="1700" baseline="0" dirty="0" smtClean="0">
                          <a:solidFill>
                            <a:schemeClr val="tx1"/>
                          </a:solidFill>
                        </a:rPr>
                        <a:t>: </a:t>
                      </a:r>
                      <a:r>
                        <a:rPr lang="en-US" sz="1800" b="1" baseline="0" dirty="0" smtClean="0">
                          <a:solidFill>
                            <a:schemeClr val="tx1"/>
                          </a:solidFill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700,000- P/M</a:t>
                      </a:r>
                      <a:endParaRPr lang="en-US" sz="170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9093218" y="1222994"/>
            <a:ext cx="3468352" cy="105664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</a:rPr>
              <a:t>Lahore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10" name="Picture 10" descr="113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228600"/>
            <a:ext cx="8429651" cy="5786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44772921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644327099"/>
              </p:ext>
            </p:extLst>
          </p:nvPr>
        </p:nvGraphicFramePr>
        <p:xfrm>
          <a:off x="229753" y="6324600"/>
          <a:ext cx="11809847" cy="8046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87770"/>
                <a:gridCol w="8422077"/>
              </a:tblGrid>
              <a:tr h="398750">
                <a:tc>
                  <a:txBody>
                    <a:bodyPr/>
                    <a:lstStyle/>
                    <a:p>
                      <a:pPr algn="l"/>
                      <a:r>
                        <a:rPr lang="en-US" sz="2000" dirty="0" smtClean="0">
                          <a:solidFill>
                            <a:schemeClr val="tx1"/>
                          </a:solidFill>
                        </a:rPr>
                        <a:t>Location</a:t>
                      </a:r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chemeClr val="tx1"/>
                          </a:solidFill>
                        </a:rPr>
                        <a:t>Direction</a:t>
                      </a:r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  <a:tr h="398750">
                <a:tc>
                  <a:txBody>
                    <a:bodyPr/>
                    <a:lstStyle/>
                    <a:p>
                      <a:pPr algn="l"/>
                      <a:r>
                        <a:rPr lang="en-US" sz="2000" b="1" dirty="0" err="1" smtClean="0"/>
                        <a:t>Johar</a:t>
                      </a:r>
                      <a:r>
                        <a:rPr lang="en-US" sz="2000" b="1" dirty="0" smtClean="0"/>
                        <a:t> town</a:t>
                      </a:r>
                      <a:endParaRPr lang="en-US" sz="2000" b="1" dirty="0"/>
                    </a:p>
                  </a:txBody>
                  <a:tcPr marL="96012" marR="96012" marT="48768" marB="48768"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 </a:t>
                      </a:r>
                      <a:r>
                        <a:rPr lang="en-US" sz="2000" b="1" dirty="0" err="1" smtClean="0"/>
                        <a:t>FTCF:Lahore</a:t>
                      </a:r>
                      <a:r>
                        <a:rPr lang="en-US" sz="2000" b="1" dirty="0" smtClean="0"/>
                        <a:t> Emporium going towards G 1 Market/Doctors Hospital</a:t>
                      </a:r>
                      <a:endParaRPr lang="en-US" sz="2000" b="1" dirty="0"/>
                    </a:p>
                  </a:txBody>
                  <a:tcPr marL="96012" marR="96012" marT="48768" marB="48768"/>
                </a:tc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642672917"/>
              </p:ext>
            </p:extLst>
          </p:nvPr>
        </p:nvGraphicFramePr>
        <p:xfrm>
          <a:off x="9108115" y="2740898"/>
          <a:ext cx="3440430" cy="3955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3195"/>
                <a:gridCol w="2067235"/>
              </a:tblGrid>
              <a:tr h="395562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Size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60x20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141107432"/>
              </p:ext>
            </p:extLst>
          </p:nvPr>
        </p:nvGraphicFramePr>
        <p:xfrm>
          <a:off x="9121140" y="3287174"/>
          <a:ext cx="3440430" cy="3955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0170"/>
                <a:gridCol w="2080260"/>
              </a:tblGrid>
              <a:tr h="395562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Availability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912163064"/>
              </p:ext>
            </p:extLst>
          </p:nvPr>
        </p:nvGraphicFramePr>
        <p:xfrm>
          <a:off x="9121140" y="3962401"/>
          <a:ext cx="3440430" cy="3809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0170"/>
                <a:gridCol w="2080260"/>
              </a:tblGrid>
              <a:tr h="380999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Rate P/M 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 err="1" smtClean="0">
                          <a:solidFill>
                            <a:schemeClr val="tx1"/>
                          </a:solidFill>
                        </a:rPr>
                        <a:t>Rs</a:t>
                      </a:r>
                      <a:r>
                        <a:rPr lang="en-US" sz="1700" baseline="0" dirty="0" smtClean="0">
                          <a:solidFill>
                            <a:schemeClr val="tx1"/>
                          </a:solidFill>
                        </a:rPr>
                        <a:t>: </a:t>
                      </a:r>
                      <a:r>
                        <a:rPr lang="en-US" sz="1800" b="1" baseline="0" dirty="0" smtClean="0">
                          <a:solidFill>
                            <a:schemeClr val="tx1"/>
                          </a:solidFill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650,000- P/M</a:t>
                      </a:r>
                      <a:endParaRPr lang="en-US" sz="170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9093218" y="1222994"/>
            <a:ext cx="3468352" cy="105664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</a:rPr>
              <a:t>Lahore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12" name="Picture 2" descr="C:\Users\Hp\Downloads\WhatsApp Image 2018-08-18 at 7.33.41 PM (1)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152399"/>
            <a:ext cx="8610600" cy="601980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666609620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356587466"/>
              </p:ext>
            </p:extLst>
          </p:nvPr>
        </p:nvGraphicFramePr>
        <p:xfrm>
          <a:off x="299567" y="6324600"/>
          <a:ext cx="12121033" cy="8872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96033"/>
                <a:gridCol w="9525000"/>
              </a:tblGrid>
              <a:tr h="319803"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chemeClr val="tx1"/>
                          </a:solidFill>
                        </a:rPr>
                        <a:t>Location</a:t>
                      </a:r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chemeClr val="tx1"/>
                          </a:solidFill>
                        </a:rPr>
                        <a:t>Direction</a:t>
                      </a:r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  <a:tr h="484869">
                <a:tc>
                  <a:txBody>
                    <a:bodyPr/>
                    <a:lstStyle/>
                    <a:p>
                      <a:r>
                        <a:rPr lang="en-US" sz="2000" b="1" baseline="0" dirty="0" err="1" smtClean="0"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Bekhy</a:t>
                      </a:r>
                      <a:r>
                        <a:rPr lang="en-US" sz="2000" b="1" baseline="0" dirty="0" smtClean="0"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  wall More</a:t>
                      </a:r>
                      <a:endParaRPr lang="en-US" sz="2000" b="1" dirty="0"/>
                    </a:p>
                  </a:txBody>
                  <a:tcPr marL="96012" marR="96012" marT="48768" marB="48768"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 </a:t>
                      </a:r>
                      <a:r>
                        <a:rPr lang="en-US" sz="2000" b="1" dirty="0" err="1" smtClean="0"/>
                        <a:t>FTCF:</a:t>
                      </a:r>
                      <a:r>
                        <a:rPr lang="en-US" sz="2000" b="1" baseline="0" dirty="0" err="1" smtClean="0"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Punjab</a:t>
                      </a:r>
                      <a:r>
                        <a:rPr lang="en-US" sz="2000" b="1" baseline="0" dirty="0" smtClean="0"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 University campus towards </a:t>
                      </a:r>
                      <a:r>
                        <a:rPr lang="en-US" sz="2000" b="1" baseline="0" dirty="0" err="1" smtClean="0"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Wahdat</a:t>
                      </a:r>
                      <a:r>
                        <a:rPr lang="en-US" sz="2000" b="1" baseline="0" dirty="0" smtClean="0"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   Road /</a:t>
                      </a:r>
                      <a:r>
                        <a:rPr lang="en-US" sz="2000" b="1" baseline="0" dirty="0" err="1" smtClean="0"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Iqbal</a:t>
                      </a:r>
                      <a:r>
                        <a:rPr lang="en-US" sz="2000" b="1" baseline="0" dirty="0" smtClean="0"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 Town/Multan Road</a:t>
                      </a:r>
                      <a:endParaRPr lang="en-US" sz="2000" b="1" dirty="0"/>
                    </a:p>
                  </a:txBody>
                  <a:tcPr marL="96012" marR="96012" marT="48768" marB="48768"/>
                </a:tc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600974579"/>
              </p:ext>
            </p:extLst>
          </p:nvPr>
        </p:nvGraphicFramePr>
        <p:xfrm>
          <a:off x="9108115" y="2740898"/>
          <a:ext cx="3440430" cy="3955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3195"/>
                <a:gridCol w="2067235"/>
              </a:tblGrid>
              <a:tr h="395562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Size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60x20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156100788"/>
              </p:ext>
            </p:extLst>
          </p:nvPr>
        </p:nvGraphicFramePr>
        <p:xfrm>
          <a:off x="9121140" y="3287174"/>
          <a:ext cx="3440430" cy="3955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0170"/>
                <a:gridCol w="2080260"/>
              </a:tblGrid>
              <a:tr h="395562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Availability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979888195"/>
              </p:ext>
            </p:extLst>
          </p:nvPr>
        </p:nvGraphicFramePr>
        <p:xfrm>
          <a:off x="9121140" y="3962401"/>
          <a:ext cx="3440430" cy="3809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0170"/>
                <a:gridCol w="2080260"/>
              </a:tblGrid>
              <a:tr h="380999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Rate P/M 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 err="1" smtClean="0">
                          <a:solidFill>
                            <a:schemeClr val="tx1"/>
                          </a:solidFill>
                        </a:rPr>
                        <a:t>Rs</a:t>
                      </a:r>
                      <a:r>
                        <a:rPr lang="en-US" sz="1700" baseline="0" dirty="0" smtClean="0">
                          <a:solidFill>
                            <a:schemeClr val="tx1"/>
                          </a:solidFill>
                        </a:rPr>
                        <a:t>: </a:t>
                      </a:r>
                      <a:r>
                        <a:rPr lang="en-US" sz="1800" b="1" baseline="0" dirty="0" smtClean="0">
                          <a:solidFill>
                            <a:schemeClr val="tx1"/>
                          </a:solidFill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600,000- P/M</a:t>
                      </a:r>
                      <a:endParaRPr lang="en-US" sz="170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9093218" y="1222994"/>
            <a:ext cx="3468352" cy="105664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</a:rPr>
              <a:t>Lahore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10" name="Picture 9" descr="P225025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8579" y="152400"/>
            <a:ext cx="8308221" cy="5891284"/>
          </a:xfrm>
          <a:prstGeom prst="rect">
            <a:avLst/>
          </a:prstGeom>
          <a:ln w="63500" cap="rnd">
            <a:solidFill>
              <a:schemeClr val="accent1">
                <a:lumMod val="20000"/>
                <a:lumOff val="80000"/>
              </a:schemeClr>
            </a:solidFill>
            <a:prstDash val="solid"/>
            <a:miter lim="800000"/>
          </a:ln>
          <a:effectLst>
            <a:outerShdw blurRad="50800" dist="50800" dir="5400000" algn="ctr" rotWithShape="0">
              <a:schemeClr val="accent1"/>
            </a:outerShdw>
          </a:effectLst>
        </p:spPr>
      </p:pic>
      <p:sp>
        <p:nvSpPr>
          <p:cNvPr id="11" name="Down Arrow 10"/>
          <p:cNvSpPr/>
          <p:nvPr/>
        </p:nvSpPr>
        <p:spPr>
          <a:xfrm>
            <a:off x="4953000" y="914400"/>
            <a:ext cx="381000" cy="7498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9353008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669242360"/>
              </p:ext>
            </p:extLst>
          </p:nvPr>
        </p:nvGraphicFramePr>
        <p:xfrm>
          <a:off x="299567" y="6096000"/>
          <a:ext cx="11809847" cy="11094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87770"/>
                <a:gridCol w="8422077"/>
              </a:tblGrid>
              <a:tr h="398750"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chemeClr val="tx1"/>
                          </a:solidFill>
                        </a:rPr>
                        <a:t>Location</a:t>
                      </a:r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chemeClr val="tx1"/>
                          </a:solidFill>
                        </a:rPr>
                        <a:t>Direction</a:t>
                      </a:r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  <a:tr h="398750">
                <a:tc>
                  <a:txBody>
                    <a:bodyPr/>
                    <a:lstStyle/>
                    <a:p>
                      <a:r>
                        <a:rPr lang="en-US" sz="2000" b="1" baseline="0" dirty="0" err="1" smtClean="0"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Iqbal</a:t>
                      </a:r>
                      <a:r>
                        <a:rPr lang="en-US" sz="2000" b="1" baseline="0" dirty="0" smtClean="0"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 Town Main </a:t>
                      </a:r>
                      <a:r>
                        <a:rPr lang="en-US" sz="2000" b="1" baseline="0" dirty="0" err="1" smtClean="0"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Bulevard</a:t>
                      </a:r>
                      <a:endParaRPr lang="en-US" sz="2000" b="1" dirty="0"/>
                    </a:p>
                  </a:txBody>
                  <a:tcPr marL="96012" marR="96012" marT="48768" marB="48768"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 </a:t>
                      </a:r>
                      <a:r>
                        <a:rPr lang="en-US" sz="2000" b="1" dirty="0" err="1" smtClean="0"/>
                        <a:t>FTCF:</a:t>
                      </a:r>
                      <a:r>
                        <a:rPr lang="en-US" sz="2000" b="1" baseline="0" dirty="0" err="1" smtClean="0"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Multan</a:t>
                      </a:r>
                      <a:r>
                        <a:rPr lang="en-US" sz="2000" b="1" baseline="0" dirty="0" smtClean="0"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 Road /</a:t>
                      </a:r>
                      <a:r>
                        <a:rPr lang="en-US" sz="2000" b="1" baseline="0" dirty="0" err="1" smtClean="0"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Scheeme</a:t>
                      </a:r>
                      <a:r>
                        <a:rPr lang="en-US" sz="2000" b="1" baseline="0" dirty="0" smtClean="0"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 More Going towards Moon Market/</a:t>
                      </a:r>
                      <a:r>
                        <a:rPr lang="en-US" sz="2000" b="1" baseline="0" dirty="0" err="1" smtClean="0"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karim</a:t>
                      </a:r>
                      <a:r>
                        <a:rPr lang="en-US" sz="2000" b="1" baseline="0" dirty="0" smtClean="0"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 Block ,</a:t>
                      </a:r>
                      <a:r>
                        <a:rPr lang="en-US" sz="2000" b="1" baseline="0" dirty="0" err="1" smtClean="0"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Whadat</a:t>
                      </a:r>
                      <a:r>
                        <a:rPr lang="en-US" sz="2000" b="1" baseline="0" dirty="0" smtClean="0"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 Road</a:t>
                      </a:r>
                      <a:endParaRPr lang="en-US" sz="2000" b="1" dirty="0"/>
                    </a:p>
                  </a:txBody>
                  <a:tcPr marL="96012" marR="96012" marT="48768" marB="48768"/>
                </a:tc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961930410"/>
              </p:ext>
            </p:extLst>
          </p:nvPr>
        </p:nvGraphicFramePr>
        <p:xfrm>
          <a:off x="9108115" y="2740898"/>
          <a:ext cx="3440430" cy="3955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3195"/>
                <a:gridCol w="2067235"/>
              </a:tblGrid>
              <a:tr h="395562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Size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60x20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149573132"/>
              </p:ext>
            </p:extLst>
          </p:nvPr>
        </p:nvGraphicFramePr>
        <p:xfrm>
          <a:off x="9121140" y="3287174"/>
          <a:ext cx="3440430" cy="3955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0170"/>
                <a:gridCol w="2080260"/>
              </a:tblGrid>
              <a:tr h="395562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Availability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172744538"/>
              </p:ext>
            </p:extLst>
          </p:nvPr>
        </p:nvGraphicFramePr>
        <p:xfrm>
          <a:off x="9121140" y="3962401"/>
          <a:ext cx="3440430" cy="3809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0170"/>
                <a:gridCol w="2080260"/>
              </a:tblGrid>
              <a:tr h="380999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Rate P/M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 err="1" smtClean="0">
                          <a:solidFill>
                            <a:schemeClr val="tx1"/>
                          </a:solidFill>
                        </a:rPr>
                        <a:t>Rs</a:t>
                      </a:r>
                      <a:r>
                        <a:rPr lang="en-US" sz="1700" baseline="0" dirty="0" smtClean="0">
                          <a:solidFill>
                            <a:schemeClr val="tx1"/>
                          </a:solidFill>
                        </a:rPr>
                        <a:t>: </a:t>
                      </a:r>
                      <a:r>
                        <a:rPr lang="en-US" sz="1800" b="1" baseline="0" dirty="0" smtClean="0">
                          <a:solidFill>
                            <a:schemeClr val="tx1"/>
                          </a:solidFill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550,000</a:t>
                      </a:r>
                      <a:endParaRPr lang="en-US" sz="170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9093218" y="1222994"/>
            <a:ext cx="3468352" cy="105664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</a:rPr>
              <a:t>Lahore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10" name="Picture 2" descr="C:\Users\Hp\Downloads\IMG-20170526-WA000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76200"/>
            <a:ext cx="8001000" cy="592933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52495182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097325563"/>
              </p:ext>
            </p:extLst>
          </p:nvPr>
        </p:nvGraphicFramePr>
        <p:xfrm>
          <a:off x="299567" y="6358128"/>
          <a:ext cx="11809847" cy="8046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87770"/>
                <a:gridCol w="8422077"/>
              </a:tblGrid>
              <a:tr h="398750">
                <a:tc>
                  <a:txBody>
                    <a:bodyPr/>
                    <a:lstStyle/>
                    <a:p>
                      <a:pPr algn="l"/>
                      <a:r>
                        <a:rPr lang="en-US" sz="2000" dirty="0" smtClean="0">
                          <a:solidFill>
                            <a:schemeClr val="tx1"/>
                          </a:solidFill>
                        </a:rPr>
                        <a:t>Location</a:t>
                      </a:r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dirty="0" smtClean="0">
                          <a:solidFill>
                            <a:schemeClr val="tx1"/>
                          </a:solidFill>
                        </a:rPr>
                        <a:t>Direction</a:t>
                      </a:r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  <a:tr h="398750">
                <a:tc>
                  <a:txBody>
                    <a:bodyPr/>
                    <a:lstStyle/>
                    <a:p>
                      <a:pPr algn="l"/>
                      <a:r>
                        <a:rPr lang="en-US" sz="2000" b="1" baseline="0" dirty="0" smtClean="0">
                          <a:solidFill>
                            <a:schemeClr val="tx1"/>
                          </a:solidFill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Canal </a:t>
                      </a:r>
                      <a:r>
                        <a:rPr lang="en-US" sz="2000" b="1" baseline="0" dirty="0" err="1" smtClean="0">
                          <a:solidFill>
                            <a:schemeClr val="tx1"/>
                          </a:solidFill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Bahria</a:t>
                      </a:r>
                      <a:r>
                        <a:rPr lang="en-US" sz="2000" b="1" baseline="0" dirty="0" smtClean="0">
                          <a:solidFill>
                            <a:schemeClr val="tx1"/>
                          </a:solidFill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 road </a:t>
                      </a:r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Calibri" pitchFamily="34" charset="0"/>
                          <a:cs typeface="+mn-cs"/>
                        </a:rPr>
                        <a:t>TFCF </a:t>
                      </a:r>
                      <a:r>
                        <a:rPr lang="en-US" sz="2000" b="1" dirty="0" err="1" smtClean="0">
                          <a:solidFill>
                            <a:schemeClr val="tx1"/>
                          </a:solidFill>
                          <a:latin typeface="Calibri" pitchFamily="34" charset="0"/>
                          <a:cs typeface="+mn-cs"/>
                        </a:rPr>
                        <a:t>Thokar</a:t>
                      </a: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Calibri" pitchFamily="34" charset="0"/>
                          <a:cs typeface="+mn-cs"/>
                        </a:rPr>
                        <a:t> </a:t>
                      </a:r>
                      <a:r>
                        <a:rPr lang="en-US" sz="2000" b="1" baseline="0" dirty="0" smtClean="0">
                          <a:solidFill>
                            <a:schemeClr val="tx1"/>
                          </a:solidFill>
                          <a:latin typeface="Calibri" pitchFamily="34" charset="0"/>
                          <a:cs typeface="+mn-cs"/>
                        </a:rPr>
                        <a:t> </a:t>
                      </a: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Calibri" pitchFamily="34" charset="0"/>
                          <a:cs typeface="+mn-cs"/>
                        </a:rPr>
                        <a:t>towards </a:t>
                      </a:r>
                      <a:r>
                        <a:rPr lang="en-US" sz="2000" b="1" dirty="0" err="1" smtClean="0">
                          <a:solidFill>
                            <a:schemeClr val="tx1"/>
                          </a:solidFill>
                          <a:latin typeface="Calibri" pitchFamily="34" charset="0"/>
                          <a:cs typeface="+mn-cs"/>
                        </a:rPr>
                        <a:t>Bahria</a:t>
                      </a: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Calibri" pitchFamily="34" charset="0"/>
                          <a:cs typeface="+mn-cs"/>
                        </a:rPr>
                        <a:t>,</a:t>
                      </a:r>
                      <a:r>
                        <a:rPr lang="en-US" sz="2000" b="1" baseline="0" dirty="0" smtClean="0">
                          <a:solidFill>
                            <a:schemeClr val="tx1"/>
                          </a:solidFill>
                          <a:latin typeface="Calibri" pitchFamily="34" charset="0"/>
                          <a:cs typeface="+mn-cs"/>
                        </a:rPr>
                        <a:t> </a:t>
                      </a:r>
                      <a:r>
                        <a:rPr lang="en-US" sz="2000" b="1" baseline="0" dirty="0" err="1" smtClean="0">
                          <a:solidFill>
                            <a:schemeClr val="tx1"/>
                          </a:solidFill>
                          <a:latin typeface="Calibri" pitchFamily="34" charset="0"/>
                          <a:cs typeface="+mn-cs"/>
                        </a:rPr>
                        <a:t>Shahkam</a:t>
                      </a:r>
                      <a:r>
                        <a:rPr lang="en-US" sz="2000" b="1" baseline="0" dirty="0" smtClean="0">
                          <a:solidFill>
                            <a:schemeClr val="tx1"/>
                          </a:solidFill>
                          <a:latin typeface="Calibri" pitchFamily="34" charset="0"/>
                          <a:cs typeface="+mn-cs"/>
                        </a:rPr>
                        <a:t> </a:t>
                      </a:r>
                      <a:r>
                        <a:rPr lang="en-US" sz="2000" b="1" baseline="0" dirty="0" err="1" smtClean="0">
                          <a:solidFill>
                            <a:schemeClr val="tx1"/>
                          </a:solidFill>
                          <a:latin typeface="Calibri" pitchFamily="34" charset="0"/>
                          <a:cs typeface="+mn-cs"/>
                        </a:rPr>
                        <a:t>Chowk</a:t>
                      </a:r>
                      <a:r>
                        <a:rPr lang="en-US" sz="2000" b="1" baseline="0" dirty="0" smtClean="0">
                          <a:solidFill>
                            <a:schemeClr val="tx1"/>
                          </a:solidFill>
                          <a:latin typeface="Calibri" pitchFamily="34" charset="0"/>
                          <a:cs typeface="+mn-cs"/>
                        </a:rPr>
                        <a:t> </a:t>
                      </a: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Calibri" pitchFamily="34" charset="0"/>
                          <a:cs typeface="+mn-cs"/>
                        </a:rPr>
                        <a:t> </a:t>
                      </a:r>
                      <a:r>
                        <a:rPr lang="en-US" sz="2000" b="1" baseline="0" dirty="0" smtClean="0">
                          <a:solidFill>
                            <a:schemeClr val="tx1"/>
                          </a:solidFill>
                          <a:latin typeface="Calibri" pitchFamily="34" charset="0"/>
                          <a:cs typeface="+mn-cs"/>
                        </a:rPr>
                        <a:t>   </a:t>
                      </a:r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/>
                </a:tc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526589009"/>
              </p:ext>
            </p:extLst>
          </p:nvPr>
        </p:nvGraphicFramePr>
        <p:xfrm>
          <a:off x="9108115" y="2740898"/>
          <a:ext cx="3440430" cy="3955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3195"/>
                <a:gridCol w="2067235"/>
              </a:tblGrid>
              <a:tr h="395562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Size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700" dirty="0" smtClean="0">
                          <a:solidFill>
                            <a:schemeClr val="tx1"/>
                          </a:solidFill>
                        </a:rPr>
                        <a:t>60</a:t>
                      </a:r>
                      <a:r>
                        <a:rPr lang="en-GB" sz="1700" baseline="0" dirty="0" smtClean="0">
                          <a:solidFill>
                            <a:schemeClr val="tx1"/>
                          </a:solidFill>
                        </a:rPr>
                        <a:t> x 20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002351036"/>
              </p:ext>
            </p:extLst>
          </p:nvPr>
        </p:nvGraphicFramePr>
        <p:xfrm>
          <a:off x="9121140" y="3287174"/>
          <a:ext cx="3440430" cy="3955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0170"/>
                <a:gridCol w="2080260"/>
              </a:tblGrid>
              <a:tr h="395562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Availability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439442571"/>
              </p:ext>
            </p:extLst>
          </p:nvPr>
        </p:nvGraphicFramePr>
        <p:xfrm>
          <a:off x="9121140" y="3962401"/>
          <a:ext cx="3440430" cy="3809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0170"/>
                <a:gridCol w="2080260"/>
              </a:tblGrid>
              <a:tr h="380999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Rate P/M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Rs</a:t>
                      </a:r>
                      <a:r>
                        <a:rPr lang="en-US" sz="1700" baseline="0" dirty="0" smtClean="0">
                          <a:solidFill>
                            <a:schemeClr val="tx1"/>
                          </a:solidFill>
                        </a:rPr>
                        <a:t>:350,000</a:t>
                      </a:r>
                      <a:endParaRPr lang="en-US" sz="170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9093218" y="1222994"/>
            <a:ext cx="3468352" cy="105664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sz="2400" dirty="0" smtClean="0">
                <a:solidFill>
                  <a:srgbClr val="3D5987"/>
                </a:solidFill>
                <a:latin typeface="Impact" pitchFamily="34" charset="0"/>
              </a:rPr>
              <a:t>Lahore </a:t>
            </a:r>
            <a:endParaRPr lang="en-US" altLang="en-US" sz="2400" dirty="0">
              <a:solidFill>
                <a:srgbClr val="3D5987"/>
              </a:solidFill>
              <a:latin typeface="Impact" pitchFamily="34" charset="0"/>
            </a:endParaRPr>
          </a:p>
        </p:txBody>
      </p:sp>
      <p:pic>
        <p:nvPicPr>
          <p:cNvPr id="12290" name="Picture 2" descr="C:\Users\Hp\Documents\IMG-20190223-WA000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192" r="8364" b="31161"/>
          <a:stretch/>
        </p:blipFill>
        <p:spPr bwMode="auto">
          <a:xfrm>
            <a:off x="304800" y="304800"/>
            <a:ext cx="8684109" cy="5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480356376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523001471"/>
              </p:ext>
            </p:extLst>
          </p:nvPr>
        </p:nvGraphicFramePr>
        <p:xfrm>
          <a:off x="299567" y="6096000"/>
          <a:ext cx="11809847" cy="8046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87770"/>
                <a:gridCol w="8422077"/>
              </a:tblGrid>
              <a:tr h="398750">
                <a:tc>
                  <a:txBody>
                    <a:bodyPr/>
                    <a:lstStyle/>
                    <a:p>
                      <a:pPr algn="l"/>
                      <a:r>
                        <a:rPr lang="en-US" sz="2000" dirty="0" smtClean="0">
                          <a:solidFill>
                            <a:schemeClr val="tx1"/>
                          </a:solidFill>
                        </a:rPr>
                        <a:t>Location</a:t>
                      </a:r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dirty="0" smtClean="0">
                          <a:solidFill>
                            <a:schemeClr val="tx1"/>
                          </a:solidFill>
                        </a:rPr>
                        <a:t>Direction</a:t>
                      </a:r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  <a:tr h="398750">
                <a:tc>
                  <a:txBody>
                    <a:bodyPr/>
                    <a:lstStyle/>
                    <a:p>
                      <a:pPr algn="l"/>
                      <a:r>
                        <a:rPr lang="en-US" sz="2000" b="1" baseline="0" dirty="0" smtClean="0">
                          <a:solidFill>
                            <a:schemeClr val="tx1"/>
                          </a:solidFill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Canal </a:t>
                      </a:r>
                      <a:r>
                        <a:rPr lang="en-US" sz="2000" b="1" baseline="0" dirty="0" err="1" smtClean="0">
                          <a:solidFill>
                            <a:schemeClr val="tx1"/>
                          </a:solidFill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Bahria</a:t>
                      </a:r>
                      <a:r>
                        <a:rPr lang="en-US" sz="2000" b="1" baseline="0" dirty="0" smtClean="0">
                          <a:solidFill>
                            <a:schemeClr val="tx1"/>
                          </a:solidFill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 road </a:t>
                      </a:r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Calibri" pitchFamily="34" charset="0"/>
                          <a:cs typeface="+mn-cs"/>
                        </a:rPr>
                        <a:t>TFCF </a:t>
                      </a:r>
                      <a:r>
                        <a:rPr lang="en-US" sz="2000" b="1" dirty="0" err="1" smtClean="0">
                          <a:solidFill>
                            <a:schemeClr val="tx1"/>
                          </a:solidFill>
                          <a:latin typeface="Calibri" pitchFamily="34" charset="0"/>
                          <a:cs typeface="+mn-cs"/>
                        </a:rPr>
                        <a:t>Bahria</a:t>
                      </a:r>
                      <a:r>
                        <a:rPr lang="en-US" sz="2000" b="1" baseline="0" dirty="0" smtClean="0">
                          <a:solidFill>
                            <a:schemeClr val="tx1"/>
                          </a:solidFill>
                          <a:latin typeface="Calibri" pitchFamily="34" charset="0"/>
                          <a:cs typeface="+mn-cs"/>
                        </a:rPr>
                        <a:t> and </a:t>
                      </a:r>
                      <a:r>
                        <a:rPr lang="en-US" sz="2000" b="1" baseline="0" dirty="0" err="1" smtClean="0">
                          <a:solidFill>
                            <a:schemeClr val="tx1"/>
                          </a:solidFill>
                          <a:latin typeface="Calibri" pitchFamily="34" charset="0"/>
                          <a:cs typeface="+mn-cs"/>
                        </a:rPr>
                        <a:t>Shahkam</a:t>
                      </a:r>
                      <a:r>
                        <a:rPr lang="en-US" sz="2000" b="1" baseline="0" dirty="0" smtClean="0">
                          <a:solidFill>
                            <a:schemeClr val="tx1"/>
                          </a:solidFill>
                          <a:latin typeface="Calibri" pitchFamily="34" charset="0"/>
                          <a:cs typeface="+mn-cs"/>
                        </a:rPr>
                        <a:t> </a:t>
                      </a:r>
                      <a:r>
                        <a:rPr lang="en-US" sz="2000" b="1" baseline="0" dirty="0" err="1" smtClean="0">
                          <a:solidFill>
                            <a:schemeClr val="tx1"/>
                          </a:solidFill>
                          <a:latin typeface="Calibri" pitchFamily="34" charset="0"/>
                          <a:cs typeface="+mn-cs"/>
                        </a:rPr>
                        <a:t>Chowk</a:t>
                      </a:r>
                      <a:r>
                        <a:rPr lang="en-US" sz="2000" b="1" baseline="0" dirty="0" smtClean="0">
                          <a:solidFill>
                            <a:schemeClr val="tx1"/>
                          </a:solidFill>
                          <a:latin typeface="Calibri" pitchFamily="34" charset="0"/>
                          <a:cs typeface="+mn-cs"/>
                        </a:rPr>
                        <a:t>  </a:t>
                      </a: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Calibri" pitchFamily="34" charset="0"/>
                          <a:cs typeface="+mn-cs"/>
                        </a:rPr>
                        <a:t>towards </a:t>
                      </a:r>
                      <a:r>
                        <a:rPr lang="en-US" sz="2000" b="1" dirty="0" err="1" smtClean="0">
                          <a:solidFill>
                            <a:schemeClr val="tx1"/>
                          </a:solidFill>
                          <a:latin typeface="Calibri" pitchFamily="34" charset="0"/>
                          <a:cs typeface="+mn-cs"/>
                        </a:rPr>
                        <a:t>Thokar</a:t>
                      </a: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Calibri" pitchFamily="34" charset="0"/>
                          <a:cs typeface="+mn-cs"/>
                        </a:rPr>
                        <a:t>,</a:t>
                      </a:r>
                      <a:r>
                        <a:rPr lang="en-US" sz="2000" b="1" baseline="0" dirty="0" smtClean="0">
                          <a:solidFill>
                            <a:schemeClr val="tx1"/>
                          </a:solidFill>
                          <a:latin typeface="Calibri" pitchFamily="34" charset="0"/>
                          <a:cs typeface="+mn-cs"/>
                        </a:rPr>
                        <a:t> EME</a:t>
                      </a: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Calibri" pitchFamily="34" charset="0"/>
                          <a:cs typeface="+mn-cs"/>
                        </a:rPr>
                        <a:t> </a:t>
                      </a:r>
                      <a:r>
                        <a:rPr lang="en-US" sz="2000" b="1" baseline="0" dirty="0" smtClean="0">
                          <a:solidFill>
                            <a:schemeClr val="tx1"/>
                          </a:solidFill>
                          <a:latin typeface="Calibri" pitchFamily="34" charset="0"/>
                          <a:cs typeface="+mn-cs"/>
                        </a:rPr>
                        <a:t>   </a:t>
                      </a:r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/>
                </a:tc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280580729"/>
              </p:ext>
            </p:extLst>
          </p:nvPr>
        </p:nvGraphicFramePr>
        <p:xfrm>
          <a:off x="9108115" y="2740898"/>
          <a:ext cx="3440430" cy="3955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3195"/>
                <a:gridCol w="2067235"/>
              </a:tblGrid>
              <a:tr h="395562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Size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700" dirty="0" smtClean="0">
                          <a:solidFill>
                            <a:schemeClr val="tx1"/>
                          </a:solidFill>
                        </a:rPr>
                        <a:t>60</a:t>
                      </a:r>
                      <a:r>
                        <a:rPr lang="en-GB" sz="1700" baseline="0" dirty="0" smtClean="0">
                          <a:solidFill>
                            <a:schemeClr val="tx1"/>
                          </a:solidFill>
                        </a:rPr>
                        <a:t> x 20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542478502"/>
              </p:ext>
            </p:extLst>
          </p:nvPr>
        </p:nvGraphicFramePr>
        <p:xfrm>
          <a:off x="9121140" y="3287174"/>
          <a:ext cx="3440430" cy="3955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0170"/>
                <a:gridCol w="2080260"/>
              </a:tblGrid>
              <a:tr h="395562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Availability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961627076"/>
              </p:ext>
            </p:extLst>
          </p:nvPr>
        </p:nvGraphicFramePr>
        <p:xfrm>
          <a:off x="9121140" y="3962401"/>
          <a:ext cx="3440430" cy="3809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0170"/>
                <a:gridCol w="2080260"/>
              </a:tblGrid>
              <a:tr h="380999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Rate P/M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Rs</a:t>
                      </a:r>
                      <a:r>
                        <a:rPr lang="en-US" sz="1700" baseline="0" dirty="0" smtClean="0">
                          <a:solidFill>
                            <a:schemeClr val="tx1"/>
                          </a:solidFill>
                        </a:rPr>
                        <a:t>:350,000</a:t>
                      </a:r>
                      <a:endParaRPr lang="en-US" sz="170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9093218" y="1222994"/>
            <a:ext cx="3468352" cy="105664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sz="2400" dirty="0" smtClean="0">
                <a:solidFill>
                  <a:srgbClr val="3D5987"/>
                </a:solidFill>
                <a:latin typeface="Impact" pitchFamily="34" charset="0"/>
              </a:rPr>
              <a:t>Lahore </a:t>
            </a:r>
            <a:endParaRPr lang="en-US" altLang="en-US" sz="2400" dirty="0">
              <a:solidFill>
                <a:srgbClr val="3D5987"/>
              </a:solidFill>
              <a:latin typeface="Impact" pitchFamily="34" charset="0"/>
            </a:endParaRPr>
          </a:p>
        </p:txBody>
      </p:sp>
      <p:pic>
        <p:nvPicPr>
          <p:cNvPr id="13314" name="Picture 2" descr="C:\Users\Hp\Documents\IMG-20190223-WA000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30712"/>
          <a:stretch/>
        </p:blipFill>
        <p:spPr bwMode="auto">
          <a:xfrm>
            <a:off x="304800" y="533400"/>
            <a:ext cx="8610600" cy="5333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841246520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886290398"/>
              </p:ext>
            </p:extLst>
          </p:nvPr>
        </p:nvGraphicFramePr>
        <p:xfrm>
          <a:off x="299567" y="6096000"/>
          <a:ext cx="11809847" cy="8046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87770"/>
                <a:gridCol w="8422077"/>
              </a:tblGrid>
              <a:tr h="398750">
                <a:tc>
                  <a:txBody>
                    <a:bodyPr/>
                    <a:lstStyle/>
                    <a:p>
                      <a:pPr algn="l"/>
                      <a:r>
                        <a:rPr lang="en-US" sz="2000" dirty="0" smtClean="0">
                          <a:solidFill>
                            <a:schemeClr val="tx1"/>
                          </a:solidFill>
                        </a:rPr>
                        <a:t>Location</a:t>
                      </a:r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dirty="0" smtClean="0">
                          <a:solidFill>
                            <a:schemeClr val="tx1"/>
                          </a:solidFill>
                        </a:rPr>
                        <a:t>Direction</a:t>
                      </a:r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  <a:tr h="398750">
                <a:tc>
                  <a:txBody>
                    <a:bodyPr/>
                    <a:lstStyle/>
                    <a:p>
                      <a:pPr algn="l"/>
                      <a:r>
                        <a:rPr lang="en-US" sz="2000" b="1" baseline="0" dirty="0" err="1" smtClean="0">
                          <a:solidFill>
                            <a:schemeClr val="tx1"/>
                          </a:solidFill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Mian</a:t>
                      </a:r>
                      <a:r>
                        <a:rPr lang="en-US" sz="2000" b="1" baseline="0" dirty="0" smtClean="0">
                          <a:solidFill>
                            <a:schemeClr val="tx1"/>
                          </a:solidFill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 Mir Bridge</a:t>
                      </a:r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Calibri" pitchFamily="34" charset="0"/>
                          <a:cs typeface="+mn-cs"/>
                        </a:rPr>
                        <a:t>TFCF Mall road </a:t>
                      </a:r>
                      <a:r>
                        <a:rPr lang="en-US" sz="2000" b="1" baseline="0" dirty="0" smtClean="0">
                          <a:solidFill>
                            <a:schemeClr val="tx1"/>
                          </a:solidFill>
                          <a:latin typeface="Calibri" pitchFamily="34" charset="0"/>
                          <a:cs typeface="+mn-cs"/>
                        </a:rPr>
                        <a:t> </a:t>
                      </a: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Calibri" pitchFamily="34" charset="0"/>
                          <a:cs typeface="+mn-cs"/>
                        </a:rPr>
                        <a:t>towards </a:t>
                      </a:r>
                      <a:r>
                        <a:rPr lang="en-US" sz="2000" b="1" dirty="0" err="1" smtClean="0">
                          <a:solidFill>
                            <a:schemeClr val="tx1"/>
                          </a:solidFill>
                          <a:latin typeface="Calibri" pitchFamily="34" charset="0"/>
                          <a:cs typeface="+mn-cs"/>
                        </a:rPr>
                        <a:t>Cantt</a:t>
                      </a:r>
                      <a:r>
                        <a:rPr lang="en-US" sz="2000" b="1" baseline="0" dirty="0" smtClean="0">
                          <a:solidFill>
                            <a:schemeClr val="tx1"/>
                          </a:solidFill>
                          <a:latin typeface="Calibri" pitchFamily="34" charset="0"/>
                          <a:cs typeface="+mn-cs"/>
                        </a:rPr>
                        <a:t> and Fortress </a:t>
                      </a:r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/>
                </a:tc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944400832"/>
              </p:ext>
            </p:extLst>
          </p:nvPr>
        </p:nvGraphicFramePr>
        <p:xfrm>
          <a:off x="9108115" y="2740898"/>
          <a:ext cx="3440430" cy="3955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3195"/>
                <a:gridCol w="2067235"/>
              </a:tblGrid>
              <a:tr h="395562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Size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700" dirty="0" smtClean="0">
                          <a:solidFill>
                            <a:schemeClr val="tx1"/>
                          </a:solidFill>
                        </a:rPr>
                        <a:t>60x20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706971868"/>
              </p:ext>
            </p:extLst>
          </p:nvPr>
        </p:nvGraphicFramePr>
        <p:xfrm>
          <a:off x="9121140" y="3287174"/>
          <a:ext cx="3440430" cy="3955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0170"/>
                <a:gridCol w="2080260"/>
              </a:tblGrid>
              <a:tr h="395562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Availability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82256441"/>
              </p:ext>
            </p:extLst>
          </p:nvPr>
        </p:nvGraphicFramePr>
        <p:xfrm>
          <a:off x="9121140" y="3962401"/>
          <a:ext cx="3440430" cy="3809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0170"/>
                <a:gridCol w="2080260"/>
              </a:tblGrid>
              <a:tr h="380999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Rate P/M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Rs</a:t>
                      </a:r>
                      <a:r>
                        <a:rPr lang="en-US" sz="1700" baseline="0" dirty="0" smtClean="0">
                          <a:solidFill>
                            <a:schemeClr val="tx1"/>
                          </a:solidFill>
                        </a:rPr>
                        <a:t>: 1.3-Million P/M</a:t>
                      </a:r>
                      <a:endParaRPr lang="en-US" sz="170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9093218" y="1222994"/>
            <a:ext cx="3468352" cy="105664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sz="2400" dirty="0" smtClean="0">
                <a:solidFill>
                  <a:srgbClr val="3D5987"/>
                </a:solidFill>
                <a:latin typeface="Impact" pitchFamily="34" charset="0"/>
              </a:rPr>
              <a:t>Lahore </a:t>
            </a:r>
            <a:endParaRPr lang="en-US" altLang="en-US" sz="2400" dirty="0">
              <a:solidFill>
                <a:srgbClr val="3D5987"/>
              </a:solidFill>
              <a:latin typeface="Impact" pitchFamily="34" charset="0"/>
            </a:endParaRPr>
          </a:p>
        </p:txBody>
      </p:sp>
      <p:pic>
        <p:nvPicPr>
          <p:cNvPr id="10" name="Picture 9" descr="IMG_2816 copy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304801"/>
            <a:ext cx="8393197" cy="5561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41336307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727365468"/>
              </p:ext>
            </p:extLst>
          </p:nvPr>
        </p:nvGraphicFramePr>
        <p:xfrm>
          <a:off x="533400" y="6172200"/>
          <a:ext cx="11809847" cy="936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87770"/>
                <a:gridCol w="8422077"/>
              </a:tblGrid>
              <a:tr h="303696"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chemeClr val="tx1"/>
                          </a:solidFill>
                        </a:rPr>
                        <a:t>Location</a:t>
                      </a:r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chemeClr val="tx1"/>
                          </a:solidFill>
                        </a:rPr>
                        <a:t>Direction</a:t>
                      </a:r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  <a:tr h="534504">
                <a:tc>
                  <a:txBody>
                    <a:bodyPr/>
                    <a:lstStyle/>
                    <a:p>
                      <a:r>
                        <a:rPr lang="en-US" sz="2000" b="1" baseline="0" dirty="0" smtClean="0"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Shimla Hill Signal</a:t>
                      </a:r>
                      <a:endParaRPr lang="en-US" sz="2000" b="1" dirty="0"/>
                    </a:p>
                  </a:txBody>
                  <a:tcPr marL="96012" marR="96012" marT="48768" marB="48768"/>
                </a:tc>
                <a:tc>
                  <a:txBody>
                    <a:bodyPr/>
                    <a:lstStyle/>
                    <a:p>
                      <a:r>
                        <a:rPr lang="en-US" sz="1900" dirty="0" smtClean="0"/>
                        <a:t> </a:t>
                      </a:r>
                      <a:r>
                        <a:rPr lang="en-US" sz="1900" b="1" dirty="0" err="1" smtClean="0"/>
                        <a:t>FTCF:</a:t>
                      </a:r>
                      <a:r>
                        <a:rPr lang="en-US" sz="1900" b="1" baseline="0" dirty="0" err="1" smtClean="0"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Press</a:t>
                      </a:r>
                      <a:r>
                        <a:rPr lang="en-US" sz="1900" b="1" baseline="0" dirty="0" smtClean="0"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 club/ railway station going towards Ambassador Hotel  &amp; </a:t>
                      </a:r>
                      <a:r>
                        <a:rPr lang="en-US" sz="1900" b="1" baseline="0" dirty="0" err="1" smtClean="0"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Ghari</a:t>
                      </a:r>
                      <a:r>
                        <a:rPr lang="en-US" sz="1900" b="1" baseline="0" dirty="0" smtClean="0"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lang="en-US" sz="1900" b="1" baseline="0" dirty="0" err="1" smtClean="0"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Shahu</a:t>
                      </a:r>
                      <a:r>
                        <a:rPr lang="en-US" sz="1900" b="1" baseline="0" dirty="0" smtClean="0"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 </a:t>
                      </a:r>
                      <a:endParaRPr lang="en-US" sz="1900" b="1" dirty="0"/>
                    </a:p>
                  </a:txBody>
                  <a:tcPr marL="96012" marR="96012" marT="48768" marB="48768"/>
                </a:tc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096393328"/>
              </p:ext>
            </p:extLst>
          </p:nvPr>
        </p:nvGraphicFramePr>
        <p:xfrm>
          <a:off x="9108114" y="2740898"/>
          <a:ext cx="3440430" cy="3955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3196"/>
                <a:gridCol w="2067234"/>
              </a:tblGrid>
              <a:tr h="395562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Size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60x20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434547444"/>
              </p:ext>
            </p:extLst>
          </p:nvPr>
        </p:nvGraphicFramePr>
        <p:xfrm>
          <a:off x="9121140" y="3287174"/>
          <a:ext cx="3440430" cy="6177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0170"/>
                <a:gridCol w="2080260"/>
              </a:tblGrid>
              <a:tr h="617728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Availability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883509282"/>
              </p:ext>
            </p:extLst>
          </p:nvPr>
        </p:nvGraphicFramePr>
        <p:xfrm>
          <a:off x="9121140" y="3962401"/>
          <a:ext cx="3440430" cy="650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0170"/>
                <a:gridCol w="2080260"/>
              </a:tblGrid>
              <a:tr h="650240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Rate P/M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Rs</a:t>
                      </a:r>
                      <a:r>
                        <a:rPr lang="en-US" sz="1700" baseline="0" dirty="0" smtClean="0">
                          <a:solidFill>
                            <a:schemeClr val="tx1"/>
                          </a:solidFill>
                        </a:rPr>
                        <a:t>:</a:t>
                      </a:r>
                      <a:r>
                        <a:rPr lang="en-US" sz="1800" b="1" baseline="0" dirty="0" smtClean="0">
                          <a:solidFill>
                            <a:schemeClr val="tx1"/>
                          </a:solidFill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450,000-</a:t>
                      </a:r>
                      <a:r>
                        <a:rPr lang="en-US" sz="1800" b="1" baseline="0" dirty="0" smtClean="0"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lang="en-US" sz="1800" b="1" baseline="0" dirty="0" smtClean="0">
                          <a:solidFill>
                            <a:schemeClr val="tx1"/>
                          </a:solidFill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P/M</a:t>
                      </a:r>
                      <a:r>
                        <a:rPr lang="en-US" sz="17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endParaRPr lang="en-US" sz="170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9093218" y="1222994"/>
            <a:ext cx="3468352" cy="105664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  <a:latin typeface="Impact" pitchFamily="34" charset="0"/>
              </a:rPr>
              <a:t>Lahore</a:t>
            </a:r>
            <a:endParaRPr lang="en-US" sz="2400" dirty="0">
              <a:solidFill>
                <a:schemeClr val="tx1"/>
              </a:solidFill>
              <a:latin typeface="Impact" pitchFamily="34" charset="0"/>
            </a:endParaRPr>
          </a:p>
        </p:txBody>
      </p:sp>
      <p:pic>
        <p:nvPicPr>
          <p:cNvPr id="10" name="Picture 9" descr="C:\Users\dell\Desktop\Shimla Hil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3401" y="228599"/>
            <a:ext cx="7982692" cy="5791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92222431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869934586"/>
              </p:ext>
            </p:extLst>
          </p:nvPr>
        </p:nvGraphicFramePr>
        <p:xfrm>
          <a:off x="299567" y="6096000"/>
          <a:ext cx="12262003" cy="11094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11895"/>
                <a:gridCol w="9250108"/>
              </a:tblGrid>
              <a:tr h="398750"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chemeClr val="tx1"/>
                          </a:solidFill>
                        </a:rPr>
                        <a:t>Location</a:t>
                      </a:r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chemeClr val="tx1"/>
                          </a:solidFill>
                        </a:rPr>
                        <a:t>Direction</a:t>
                      </a:r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  <a:tr h="398750">
                <a:tc>
                  <a:txBody>
                    <a:bodyPr/>
                    <a:lstStyle/>
                    <a:p>
                      <a:r>
                        <a:rPr lang="en-US" sz="2000" b="1" baseline="0" dirty="0" smtClean="0"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Kareem Block </a:t>
                      </a:r>
                      <a:r>
                        <a:rPr lang="en-US" sz="2000" b="1" baseline="0" dirty="0" err="1" smtClean="0"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Iqbal</a:t>
                      </a:r>
                      <a:r>
                        <a:rPr lang="en-US" sz="2000" b="1" baseline="0" dirty="0" smtClean="0"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 Town</a:t>
                      </a:r>
                      <a:endParaRPr lang="en-US" sz="2000" b="1" dirty="0"/>
                    </a:p>
                  </a:txBody>
                  <a:tcPr marL="96012" marR="96012" marT="48768" marB="48768"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 </a:t>
                      </a:r>
                      <a:r>
                        <a:rPr lang="en-US" sz="2000" b="1" dirty="0" err="1" smtClean="0"/>
                        <a:t>FTCF:Kareem</a:t>
                      </a:r>
                      <a:r>
                        <a:rPr lang="en-US" sz="2000" b="1" dirty="0" smtClean="0"/>
                        <a:t> Block </a:t>
                      </a:r>
                      <a:r>
                        <a:rPr lang="en-US" sz="2000" b="1" dirty="0" err="1" smtClean="0"/>
                        <a:t>Market,Iqbal</a:t>
                      </a:r>
                      <a:r>
                        <a:rPr lang="en-US" sz="2000" b="1" dirty="0" smtClean="0"/>
                        <a:t> </a:t>
                      </a:r>
                      <a:r>
                        <a:rPr lang="en-US" sz="2000" b="1" dirty="0" err="1" smtClean="0"/>
                        <a:t>Town,Moon</a:t>
                      </a:r>
                      <a:r>
                        <a:rPr lang="en-US" sz="2000" b="1" dirty="0" smtClean="0"/>
                        <a:t> Market towards Multan Road, </a:t>
                      </a:r>
                      <a:r>
                        <a:rPr lang="en-US" sz="2000" b="1" dirty="0" err="1" smtClean="0"/>
                        <a:t>Liaqat</a:t>
                      </a:r>
                      <a:r>
                        <a:rPr lang="en-US" sz="2000" b="1" dirty="0" smtClean="0"/>
                        <a:t> </a:t>
                      </a:r>
                      <a:r>
                        <a:rPr lang="en-US" sz="2000" b="1" dirty="0" err="1" smtClean="0"/>
                        <a:t>Chowk</a:t>
                      </a:r>
                      <a:endParaRPr lang="en-US" sz="2000" b="1" dirty="0"/>
                    </a:p>
                  </a:txBody>
                  <a:tcPr marL="96012" marR="96012" marT="48768" marB="48768"/>
                </a:tc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696978879"/>
              </p:ext>
            </p:extLst>
          </p:nvPr>
        </p:nvGraphicFramePr>
        <p:xfrm>
          <a:off x="9108115" y="2740898"/>
          <a:ext cx="3440430" cy="3955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3195"/>
                <a:gridCol w="2067235"/>
              </a:tblGrid>
              <a:tr h="395562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Size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60x20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5316929"/>
              </p:ext>
            </p:extLst>
          </p:nvPr>
        </p:nvGraphicFramePr>
        <p:xfrm>
          <a:off x="9121140" y="3287174"/>
          <a:ext cx="3440430" cy="3955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0170"/>
                <a:gridCol w="2080260"/>
              </a:tblGrid>
              <a:tr h="395562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Availability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399474061"/>
              </p:ext>
            </p:extLst>
          </p:nvPr>
        </p:nvGraphicFramePr>
        <p:xfrm>
          <a:off x="9121140" y="3962401"/>
          <a:ext cx="3440430" cy="3809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0170"/>
                <a:gridCol w="2080260"/>
              </a:tblGrid>
              <a:tr h="380999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Rate P/M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 err="1" smtClean="0">
                          <a:solidFill>
                            <a:schemeClr val="tx1"/>
                          </a:solidFill>
                        </a:rPr>
                        <a:t>Rs</a:t>
                      </a:r>
                      <a:r>
                        <a:rPr lang="en-US" sz="1700" baseline="0" dirty="0" smtClean="0">
                          <a:solidFill>
                            <a:schemeClr val="tx1"/>
                          </a:solidFill>
                        </a:rPr>
                        <a:t>: </a:t>
                      </a:r>
                      <a:r>
                        <a:rPr lang="en-US" sz="1800" b="1" baseline="0" dirty="0" smtClean="0">
                          <a:solidFill>
                            <a:schemeClr val="tx1"/>
                          </a:solidFill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550,000</a:t>
                      </a:r>
                      <a:endParaRPr lang="en-US" sz="170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9093218" y="1222994"/>
            <a:ext cx="3468352" cy="105664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</a:rPr>
              <a:t>Lahore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10" name="Picture 2" descr="C:\Users\Adnet\Desktop\e5ca31b2-fe4c-4e61-a9cb-bcb3432bc8e1.jpg"/>
          <p:cNvPicPr>
            <a:picLocks noChangeAspect="1" noChangeArrowheads="1"/>
          </p:cNvPicPr>
          <p:nvPr/>
        </p:nvPicPr>
        <p:blipFill>
          <a:blip r:embed="rId2" cstate="print"/>
          <a:srcRect l="15013" r="9922"/>
          <a:stretch>
            <a:fillRect/>
          </a:stretch>
        </p:blipFill>
        <p:spPr bwMode="auto">
          <a:xfrm>
            <a:off x="337680" y="348962"/>
            <a:ext cx="8501520" cy="55946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085826069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144382834"/>
              </p:ext>
            </p:extLst>
          </p:nvPr>
        </p:nvGraphicFramePr>
        <p:xfrm>
          <a:off x="299567" y="6358128"/>
          <a:ext cx="11809847" cy="8046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87770"/>
                <a:gridCol w="8422077"/>
              </a:tblGrid>
              <a:tr h="398750"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chemeClr val="tx1"/>
                          </a:solidFill>
                        </a:rPr>
                        <a:t>Location</a:t>
                      </a:r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chemeClr val="tx1"/>
                          </a:solidFill>
                        </a:rPr>
                        <a:t>Direction</a:t>
                      </a:r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  <a:tr h="398750">
                <a:tc>
                  <a:txBody>
                    <a:bodyPr/>
                    <a:lstStyle/>
                    <a:p>
                      <a:r>
                        <a:rPr lang="en-US" sz="2000" b="1" baseline="0" dirty="0" smtClean="0"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Only PHA Areas</a:t>
                      </a:r>
                      <a:endParaRPr lang="en-US" sz="2000" b="1" dirty="0"/>
                    </a:p>
                  </a:txBody>
                  <a:tcPr marL="96012" marR="96012" marT="48768" marB="48768"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 </a:t>
                      </a:r>
                      <a:r>
                        <a:rPr lang="en-US" sz="2000" b="1" dirty="0" err="1" smtClean="0"/>
                        <a:t>FTCF:</a:t>
                      </a:r>
                      <a:r>
                        <a:rPr lang="en-US" sz="2000" b="1" dirty="0" err="1" smtClean="0"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Lahore</a:t>
                      </a:r>
                      <a:r>
                        <a:rPr lang="en-US" sz="2000" b="1" dirty="0" smtClean="0"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 PHA</a:t>
                      </a:r>
                      <a:r>
                        <a:rPr lang="en-US" sz="2000" b="1" baseline="0" dirty="0" smtClean="0"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 Areas only</a:t>
                      </a:r>
                      <a:endParaRPr lang="en-US" sz="2000" b="1" dirty="0"/>
                    </a:p>
                  </a:txBody>
                  <a:tcPr marL="96012" marR="96012" marT="48768" marB="48768"/>
                </a:tc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870700184"/>
              </p:ext>
            </p:extLst>
          </p:nvPr>
        </p:nvGraphicFramePr>
        <p:xfrm>
          <a:off x="9108115" y="2740898"/>
          <a:ext cx="3440430" cy="3955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3195"/>
                <a:gridCol w="2067235"/>
              </a:tblGrid>
              <a:tr h="395562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Size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12x6 Both Sides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667672764"/>
              </p:ext>
            </p:extLst>
          </p:nvPr>
        </p:nvGraphicFramePr>
        <p:xfrm>
          <a:off x="9121140" y="3287174"/>
          <a:ext cx="3440430" cy="3955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0170"/>
                <a:gridCol w="2080260"/>
              </a:tblGrid>
              <a:tr h="395562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Availability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059020262"/>
              </p:ext>
            </p:extLst>
          </p:nvPr>
        </p:nvGraphicFramePr>
        <p:xfrm>
          <a:off x="9121140" y="3962401"/>
          <a:ext cx="3440430" cy="6461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0170"/>
                <a:gridCol w="2080260"/>
              </a:tblGrid>
              <a:tr h="380999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Rate P/M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Rs</a:t>
                      </a:r>
                      <a:r>
                        <a:rPr lang="en-US" sz="1700" baseline="0" dirty="0" smtClean="0">
                          <a:solidFill>
                            <a:schemeClr val="tx1"/>
                          </a:solidFill>
                        </a:rPr>
                        <a:t>:</a:t>
                      </a:r>
                      <a:r>
                        <a:rPr lang="en-US" sz="1800" b="1" baseline="0" dirty="0" smtClean="0">
                          <a:solidFill>
                            <a:schemeClr val="tx1"/>
                          </a:solidFill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425,000- P/M Each</a:t>
                      </a:r>
                      <a:endParaRPr lang="en-US" sz="170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9093218" y="1222994"/>
            <a:ext cx="3468352" cy="105664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</a:rPr>
              <a:t>Lahore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11" name="Picture 2" descr="Image may contain: 1 pers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4800" y="152400"/>
            <a:ext cx="8215371" cy="6143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033779891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320040" y="7071360"/>
            <a:ext cx="326136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3657600" y="7071360"/>
            <a:ext cx="8382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381000" y="1676400"/>
            <a:ext cx="11963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 u="sng" dirty="0">
                <a:latin typeface="Algerian" pitchFamily="82" charset="0"/>
              </a:rPr>
              <a:t>TERMS &amp; </a:t>
            </a:r>
            <a:r>
              <a:rPr lang="en-US" sz="2800" b="1" u="sng" dirty="0" smtClean="0">
                <a:latin typeface="Algerian" pitchFamily="82" charset="0"/>
              </a:rPr>
              <a:t>CONDITIONS</a:t>
            </a:r>
            <a:endParaRPr lang="en-US" sz="2000" dirty="0">
              <a:latin typeface="Baskerville Old Face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876800" y="609600"/>
            <a:ext cx="2441694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" b="1" i="1" dirty="0" smtClean="0">
                <a:latin typeface="Britannic Bold" pitchFamily="34" charset="0"/>
              </a:rPr>
              <a:t>Ad Solution</a:t>
            </a:r>
            <a:endParaRPr lang="en-US" sz="3500" b="1" i="1" dirty="0">
              <a:latin typeface="Britannic Bold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094124" y="2514600"/>
            <a:ext cx="10308553" cy="280076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Font typeface="Arial" charset="0"/>
              <a:buChar char="•"/>
            </a:pPr>
            <a:r>
              <a:rPr lang="en-US" sz="2200" b="1" dirty="0"/>
              <a:t> First time skin installation and removing is free.</a:t>
            </a:r>
          </a:p>
          <a:p>
            <a:pPr>
              <a:buFont typeface="Arial" charset="0"/>
              <a:buChar char="•"/>
            </a:pPr>
            <a:r>
              <a:rPr lang="en-US" sz="2200" b="1" dirty="0"/>
              <a:t> Skin printing charges are not included in the proposed rates.</a:t>
            </a:r>
          </a:p>
          <a:p>
            <a:pPr>
              <a:buFont typeface="Arial" charset="0"/>
              <a:buChar char="•"/>
            </a:pPr>
            <a:r>
              <a:rPr lang="en-US" sz="2200" b="1" dirty="0"/>
              <a:t> These rates are exclusive of all kinds of taxes.</a:t>
            </a:r>
          </a:p>
          <a:p>
            <a:pPr>
              <a:buFont typeface="Arial" charset="0"/>
              <a:buChar char="•"/>
            </a:pPr>
            <a:r>
              <a:rPr lang="en-US" sz="2200" b="1" dirty="0"/>
              <a:t> If skin is damaged due to weather, changing/re-printing charges will be borne by  </a:t>
            </a:r>
            <a:r>
              <a:rPr lang="en-US" sz="2200" b="1" dirty="0" smtClean="0"/>
              <a:t>the                                                 </a:t>
            </a:r>
            <a:r>
              <a:rPr lang="en-US" sz="2200" b="1" dirty="0"/>
              <a:t> </a:t>
            </a:r>
            <a:r>
              <a:rPr lang="en-US" sz="2200" b="1" dirty="0" smtClean="0"/>
              <a:t>        client</a:t>
            </a:r>
            <a:r>
              <a:rPr lang="en-US" sz="2200" b="1" dirty="0"/>
              <a:t>.</a:t>
            </a:r>
          </a:p>
          <a:p>
            <a:pPr>
              <a:buFont typeface="Arial" charset="0"/>
              <a:buChar char="•"/>
            </a:pPr>
            <a:r>
              <a:rPr lang="en-US" sz="2200" b="1" dirty="0"/>
              <a:t> The payment will be made 50% in advance and the remaining balance will be payable through 15 days post dated </a:t>
            </a:r>
            <a:r>
              <a:rPr lang="en-US" sz="2200" b="1" dirty="0" err="1"/>
              <a:t>cheque</a:t>
            </a:r>
            <a:r>
              <a:rPr lang="en-US" sz="2200" b="1" dirty="0"/>
              <a:t>, from the day, the display starts.</a:t>
            </a:r>
          </a:p>
          <a:p>
            <a:pPr>
              <a:buFont typeface="Arial" charset="0"/>
              <a:buChar char="•"/>
            </a:pPr>
            <a:r>
              <a:rPr lang="en-US" sz="2200" b="1" dirty="0"/>
              <a:t> For locking the sites please inform us </a:t>
            </a:r>
            <a:r>
              <a:rPr lang="en-US" sz="2200" b="1" dirty="0" smtClean="0"/>
              <a:t>within 1-3 working days.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xmlns="" val="697360381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Hp\Documents\IMG-20190216-WA000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289" t="13709" r="19289" b="5299"/>
          <a:stretch/>
        </p:blipFill>
        <p:spPr bwMode="auto">
          <a:xfrm>
            <a:off x="228600" y="228599"/>
            <a:ext cx="6705600" cy="5664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C:\Users\Hp\Documents\IMG-20190223-WA000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18283" y="3048000"/>
            <a:ext cx="4013200" cy="3009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743858368"/>
              </p:ext>
            </p:extLst>
          </p:nvPr>
        </p:nvGraphicFramePr>
        <p:xfrm>
          <a:off x="299567" y="6096000"/>
          <a:ext cx="11809847" cy="8046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87770"/>
                <a:gridCol w="8422077"/>
              </a:tblGrid>
              <a:tr h="398750">
                <a:tc>
                  <a:txBody>
                    <a:bodyPr/>
                    <a:lstStyle/>
                    <a:p>
                      <a:pPr algn="l"/>
                      <a:r>
                        <a:rPr lang="en-US" sz="2000" dirty="0" smtClean="0">
                          <a:solidFill>
                            <a:schemeClr val="tx1"/>
                          </a:solidFill>
                        </a:rPr>
                        <a:t>Location</a:t>
                      </a:r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dirty="0" smtClean="0">
                          <a:solidFill>
                            <a:schemeClr val="tx1"/>
                          </a:solidFill>
                        </a:rPr>
                        <a:t>Direction</a:t>
                      </a:r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  <a:tr h="398750">
                <a:tc>
                  <a:txBody>
                    <a:bodyPr/>
                    <a:lstStyle/>
                    <a:p>
                      <a:pPr algn="l"/>
                      <a:r>
                        <a:rPr lang="en-US" sz="2000" b="1" baseline="0" dirty="0" err="1" smtClean="0">
                          <a:solidFill>
                            <a:schemeClr val="tx1"/>
                          </a:solidFill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Mian</a:t>
                      </a:r>
                      <a:r>
                        <a:rPr lang="en-US" sz="2000" b="1" baseline="0" dirty="0" smtClean="0">
                          <a:solidFill>
                            <a:schemeClr val="tx1"/>
                          </a:solidFill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 Mir Bridge</a:t>
                      </a:r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Calibri" pitchFamily="34" charset="0"/>
                          <a:cs typeface="+mn-cs"/>
                        </a:rPr>
                        <a:t>TFCF Mall road </a:t>
                      </a:r>
                      <a:r>
                        <a:rPr lang="en-US" sz="2000" b="1" baseline="0" dirty="0" smtClean="0">
                          <a:solidFill>
                            <a:schemeClr val="tx1"/>
                          </a:solidFill>
                          <a:latin typeface="Calibri" pitchFamily="34" charset="0"/>
                          <a:cs typeface="+mn-cs"/>
                        </a:rPr>
                        <a:t> </a:t>
                      </a: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Calibri" pitchFamily="34" charset="0"/>
                          <a:cs typeface="+mn-cs"/>
                        </a:rPr>
                        <a:t>towards </a:t>
                      </a:r>
                      <a:r>
                        <a:rPr lang="en-US" sz="2000" b="1" dirty="0" err="1" smtClean="0">
                          <a:solidFill>
                            <a:schemeClr val="tx1"/>
                          </a:solidFill>
                          <a:latin typeface="Calibri" pitchFamily="34" charset="0"/>
                          <a:cs typeface="+mn-cs"/>
                        </a:rPr>
                        <a:t>Cantt</a:t>
                      </a:r>
                      <a:r>
                        <a:rPr lang="en-US" sz="2000" b="1" baseline="0" dirty="0" smtClean="0">
                          <a:solidFill>
                            <a:schemeClr val="tx1"/>
                          </a:solidFill>
                          <a:latin typeface="Calibri" pitchFamily="34" charset="0"/>
                          <a:cs typeface="+mn-cs"/>
                        </a:rPr>
                        <a:t> and Fortress </a:t>
                      </a:r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/>
                </a:tc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944400832"/>
              </p:ext>
            </p:extLst>
          </p:nvPr>
        </p:nvGraphicFramePr>
        <p:xfrm>
          <a:off x="9361170" y="1447800"/>
          <a:ext cx="3440430" cy="3955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3195"/>
                <a:gridCol w="2067235"/>
              </a:tblGrid>
              <a:tr h="395562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Size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700" dirty="0" smtClean="0">
                          <a:solidFill>
                            <a:schemeClr val="tx1"/>
                          </a:solidFill>
                        </a:rPr>
                        <a:t>20x60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706971868"/>
              </p:ext>
            </p:extLst>
          </p:nvPr>
        </p:nvGraphicFramePr>
        <p:xfrm>
          <a:off x="9361170" y="2057400"/>
          <a:ext cx="3440430" cy="3955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0170"/>
                <a:gridCol w="2080260"/>
              </a:tblGrid>
              <a:tr h="395562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Availability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132963636"/>
              </p:ext>
            </p:extLst>
          </p:nvPr>
        </p:nvGraphicFramePr>
        <p:xfrm>
          <a:off x="9361170" y="2667000"/>
          <a:ext cx="3440430" cy="3809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0170"/>
                <a:gridCol w="2080260"/>
              </a:tblGrid>
              <a:tr h="380999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Rate P/M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Rs</a:t>
                      </a:r>
                      <a:r>
                        <a:rPr lang="en-US" sz="1700" baseline="0" dirty="0" smtClean="0">
                          <a:solidFill>
                            <a:schemeClr val="tx1"/>
                          </a:solidFill>
                        </a:rPr>
                        <a:t>: 1.4 Million</a:t>
                      </a:r>
                      <a:endParaRPr lang="en-US" sz="170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9333248" y="0"/>
            <a:ext cx="3468352" cy="105664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sz="2400" dirty="0" smtClean="0">
                <a:solidFill>
                  <a:srgbClr val="3D5987"/>
                </a:solidFill>
                <a:latin typeface="Impact" pitchFamily="34" charset="0"/>
              </a:rPr>
              <a:t>Lahore </a:t>
            </a:r>
            <a:endParaRPr lang="en-US" altLang="en-US" sz="2400" dirty="0">
              <a:solidFill>
                <a:srgbClr val="3D5987"/>
              </a:solidFill>
              <a:latin typeface="Impac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41336307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458475825"/>
              </p:ext>
            </p:extLst>
          </p:nvPr>
        </p:nvGraphicFramePr>
        <p:xfrm>
          <a:off x="299567" y="6096000"/>
          <a:ext cx="11809847" cy="8046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87770"/>
                <a:gridCol w="8422077"/>
              </a:tblGrid>
              <a:tr h="398750">
                <a:tc>
                  <a:txBody>
                    <a:bodyPr/>
                    <a:lstStyle/>
                    <a:p>
                      <a:pPr algn="l"/>
                      <a:r>
                        <a:rPr lang="en-US" sz="2000" dirty="0" smtClean="0">
                          <a:solidFill>
                            <a:schemeClr val="tx1"/>
                          </a:solidFill>
                        </a:rPr>
                        <a:t>Location</a:t>
                      </a:r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dirty="0" smtClean="0">
                          <a:solidFill>
                            <a:schemeClr val="tx1"/>
                          </a:solidFill>
                        </a:rPr>
                        <a:t>Direction</a:t>
                      </a:r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  <a:tr h="398750">
                <a:tc>
                  <a:txBody>
                    <a:bodyPr/>
                    <a:lstStyle/>
                    <a:p>
                      <a:pPr algn="l"/>
                      <a:r>
                        <a:rPr lang="en-US" sz="2000" b="1" baseline="0" dirty="0" err="1" smtClean="0">
                          <a:solidFill>
                            <a:schemeClr val="tx1"/>
                          </a:solidFill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Mian</a:t>
                      </a:r>
                      <a:r>
                        <a:rPr lang="en-US" sz="2000" b="1" baseline="0" dirty="0" smtClean="0">
                          <a:solidFill>
                            <a:schemeClr val="tx1"/>
                          </a:solidFill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 Mir Bridge</a:t>
                      </a:r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Calibri" pitchFamily="34" charset="0"/>
                          <a:cs typeface="+mn-cs"/>
                        </a:rPr>
                        <a:t>TFCF Fortress and </a:t>
                      </a:r>
                      <a:r>
                        <a:rPr lang="en-US" sz="2000" b="1" dirty="0" err="1" smtClean="0">
                          <a:solidFill>
                            <a:schemeClr val="tx1"/>
                          </a:solidFill>
                          <a:latin typeface="Calibri" pitchFamily="34" charset="0"/>
                          <a:cs typeface="+mn-cs"/>
                        </a:rPr>
                        <a:t>Cantt</a:t>
                      </a:r>
                      <a:r>
                        <a:rPr lang="en-US" sz="2000" b="1" baseline="0" dirty="0" smtClean="0">
                          <a:solidFill>
                            <a:schemeClr val="tx1"/>
                          </a:solidFill>
                          <a:latin typeface="Calibri" pitchFamily="34" charset="0"/>
                          <a:cs typeface="+mn-cs"/>
                        </a:rPr>
                        <a:t> </a:t>
                      </a: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Calibri" pitchFamily="34" charset="0"/>
                          <a:cs typeface="+mn-cs"/>
                        </a:rPr>
                        <a:t>towards Mall</a:t>
                      </a:r>
                      <a:r>
                        <a:rPr lang="en-US" sz="2000" b="1" baseline="0" dirty="0" smtClean="0">
                          <a:solidFill>
                            <a:schemeClr val="tx1"/>
                          </a:solidFill>
                          <a:latin typeface="Calibri" pitchFamily="34" charset="0"/>
                          <a:cs typeface="+mn-cs"/>
                        </a:rPr>
                        <a:t> road and </a:t>
                      </a:r>
                      <a:r>
                        <a:rPr lang="en-US" sz="2000" b="1" baseline="0" dirty="0" err="1" smtClean="0">
                          <a:solidFill>
                            <a:schemeClr val="tx1"/>
                          </a:solidFill>
                          <a:latin typeface="Calibri" pitchFamily="34" charset="0"/>
                          <a:cs typeface="+mn-cs"/>
                        </a:rPr>
                        <a:t>Mian</a:t>
                      </a:r>
                      <a:r>
                        <a:rPr lang="en-US" sz="2000" b="1" baseline="0" dirty="0" smtClean="0">
                          <a:solidFill>
                            <a:schemeClr val="tx1"/>
                          </a:solidFill>
                          <a:latin typeface="Calibri" pitchFamily="34" charset="0"/>
                          <a:cs typeface="+mn-cs"/>
                        </a:rPr>
                        <a:t> Mir bridge  </a:t>
                      </a:r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/>
                </a:tc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891997780"/>
              </p:ext>
            </p:extLst>
          </p:nvPr>
        </p:nvGraphicFramePr>
        <p:xfrm>
          <a:off x="9108115" y="2740898"/>
          <a:ext cx="3440430" cy="3955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3195"/>
                <a:gridCol w="2067235"/>
              </a:tblGrid>
              <a:tr h="395562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Size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700" dirty="0" smtClean="0">
                          <a:solidFill>
                            <a:schemeClr val="tx1"/>
                          </a:solidFill>
                        </a:rPr>
                        <a:t>20x60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348439195"/>
              </p:ext>
            </p:extLst>
          </p:nvPr>
        </p:nvGraphicFramePr>
        <p:xfrm>
          <a:off x="9121140" y="3287174"/>
          <a:ext cx="3440430" cy="3955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0170"/>
                <a:gridCol w="2080260"/>
              </a:tblGrid>
              <a:tr h="395562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Availability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821006799"/>
              </p:ext>
            </p:extLst>
          </p:nvPr>
        </p:nvGraphicFramePr>
        <p:xfrm>
          <a:off x="9121140" y="3962401"/>
          <a:ext cx="3440430" cy="3809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0170"/>
                <a:gridCol w="2080260"/>
              </a:tblGrid>
              <a:tr h="380999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Rate P/M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Rs</a:t>
                      </a:r>
                      <a:r>
                        <a:rPr lang="en-US" sz="1700" baseline="0" dirty="0" smtClean="0">
                          <a:solidFill>
                            <a:schemeClr val="tx1"/>
                          </a:solidFill>
                        </a:rPr>
                        <a:t>:1.5 Million</a:t>
                      </a:r>
                      <a:endParaRPr lang="en-US" sz="170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9093218" y="1222994"/>
            <a:ext cx="3468352" cy="105664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sz="2400" dirty="0" smtClean="0">
                <a:solidFill>
                  <a:srgbClr val="3D5987"/>
                </a:solidFill>
                <a:latin typeface="Impact" pitchFamily="34" charset="0"/>
              </a:rPr>
              <a:t>Lahore </a:t>
            </a:r>
            <a:endParaRPr lang="en-US" altLang="en-US" sz="2400" dirty="0">
              <a:solidFill>
                <a:srgbClr val="3D5987"/>
              </a:solidFill>
              <a:latin typeface="Impact" pitchFamily="34" charset="0"/>
            </a:endParaRPr>
          </a:p>
        </p:txBody>
      </p:sp>
      <p:pic>
        <p:nvPicPr>
          <p:cNvPr id="8194" name="Picture 2" descr="C:\Users\Hp\Documents\IMG-20190222-WA0016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629" t="13454" r="24353" b="7594"/>
          <a:stretch/>
        </p:blipFill>
        <p:spPr bwMode="auto">
          <a:xfrm>
            <a:off x="1447800" y="304799"/>
            <a:ext cx="5943600" cy="5635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070337533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501086209"/>
              </p:ext>
            </p:extLst>
          </p:nvPr>
        </p:nvGraphicFramePr>
        <p:xfrm>
          <a:off x="299567" y="6096000"/>
          <a:ext cx="11809847" cy="8046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87770"/>
                <a:gridCol w="8422077"/>
              </a:tblGrid>
              <a:tr h="398750">
                <a:tc>
                  <a:txBody>
                    <a:bodyPr/>
                    <a:lstStyle/>
                    <a:p>
                      <a:pPr algn="l"/>
                      <a:r>
                        <a:rPr lang="en-US" sz="2000" dirty="0" smtClean="0">
                          <a:solidFill>
                            <a:schemeClr val="tx1"/>
                          </a:solidFill>
                        </a:rPr>
                        <a:t>Location</a:t>
                      </a:r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dirty="0" smtClean="0">
                          <a:solidFill>
                            <a:schemeClr val="tx1"/>
                          </a:solidFill>
                        </a:rPr>
                        <a:t>Direction</a:t>
                      </a:r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  <a:tr h="398750">
                <a:tc>
                  <a:txBody>
                    <a:bodyPr/>
                    <a:lstStyle/>
                    <a:p>
                      <a:pPr algn="l"/>
                      <a:r>
                        <a:rPr lang="en-US" sz="2000" b="1" baseline="0" dirty="0" err="1" smtClean="0">
                          <a:solidFill>
                            <a:schemeClr val="tx1"/>
                          </a:solidFill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Mian</a:t>
                      </a:r>
                      <a:r>
                        <a:rPr lang="en-US" sz="2000" b="1" baseline="0" dirty="0" smtClean="0">
                          <a:solidFill>
                            <a:schemeClr val="tx1"/>
                          </a:solidFill>
                          <a:latin typeface="+mn-lt"/>
                          <a:ea typeface="Tahoma" pitchFamily="34" charset="0"/>
                          <a:cs typeface="Tahoma" pitchFamily="34" charset="0"/>
                        </a:rPr>
                        <a:t> Mir Bridge</a:t>
                      </a:r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Calibri" pitchFamily="34" charset="0"/>
                          <a:cs typeface="+mn-cs"/>
                        </a:rPr>
                        <a:t>TFCF Mall road </a:t>
                      </a:r>
                      <a:r>
                        <a:rPr lang="en-US" sz="2000" b="1" baseline="0" dirty="0" smtClean="0">
                          <a:solidFill>
                            <a:schemeClr val="tx1"/>
                          </a:solidFill>
                          <a:latin typeface="Calibri" pitchFamily="34" charset="0"/>
                          <a:cs typeface="+mn-cs"/>
                        </a:rPr>
                        <a:t> </a:t>
                      </a: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Calibri" pitchFamily="34" charset="0"/>
                          <a:cs typeface="+mn-cs"/>
                        </a:rPr>
                        <a:t>towards Fortress and </a:t>
                      </a:r>
                      <a:r>
                        <a:rPr lang="en-US" sz="2000" b="1" dirty="0" err="1" smtClean="0">
                          <a:solidFill>
                            <a:schemeClr val="tx1"/>
                          </a:solidFill>
                          <a:latin typeface="Calibri" pitchFamily="34" charset="0"/>
                          <a:cs typeface="+mn-cs"/>
                        </a:rPr>
                        <a:t>Cantt</a:t>
                      </a: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Calibri" pitchFamily="34" charset="0"/>
                          <a:cs typeface="+mn-cs"/>
                        </a:rPr>
                        <a:t> </a:t>
                      </a:r>
                      <a:r>
                        <a:rPr lang="en-US" sz="2000" b="1" baseline="0" dirty="0" smtClean="0">
                          <a:solidFill>
                            <a:schemeClr val="tx1"/>
                          </a:solidFill>
                          <a:latin typeface="Calibri" pitchFamily="34" charset="0"/>
                          <a:cs typeface="+mn-cs"/>
                        </a:rPr>
                        <a:t>  </a:t>
                      </a:r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/>
                </a:tc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277395007"/>
              </p:ext>
            </p:extLst>
          </p:nvPr>
        </p:nvGraphicFramePr>
        <p:xfrm>
          <a:off x="9108115" y="2740898"/>
          <a:ext cx="3440430" cy="3955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3195"/>
                <a:gridCol w="2067235"/>
              </a:tblGrid>
              <a:tr h="395562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Size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700" dirty="0" smtClean="0">
                          <a:solidFill>
                            <a:schemeClr val="tx1"/>
                          </a:solidFill>
                        </a:rPr>
                        <a:t>20x60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647774467"/>
              </p:ext>
            </p:extLst>
          </p:nvPr>
        </p:nvGraphicFramePr>
        <p:xfrm>
          <a:off x="9121140" y="3287174"/>
          <a:ext cx="3440430" cy="3955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0170"/>
                <a:gridCol w="2080260"/>
              </a:tblGrid>
              <a:tr h="395562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Availability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971917169"/>
              </p:ext>
            </p:extLst>
          </p:nvPr>
        </p:nvGraphicFramePr>
        <p:xfrm>
          <a:off x="9121140" y="3962401"/>
          <a:ext cx="3440430" cy="3809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0170"/>
                <a:gridCol w="2080260"/>
              </a:tblGrid>
              <a:tr h="380999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Rate P/M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 err="1" smtClean="0">
                          <a:solidFill>
                            <a:schemeClr val="tx1"/>
                          </a:solidFill>
                        </a:rPr>
                        <a:t>Rs</a:t>
                      </a:r>
                      <a:r>
                        <a:rPr lang="en-US" sz="1700" baseline="0" dirty="0" smtClean="0">
                          <a:solidFill>
                            <a:schemeClr val="tx1"/>
                          </a:solidFill>
                        </a:rPr>
                        <a:t>: 1.6 Million</a:t>
                      </a:r>
                      <a:endParaRPr lang="en-US" sz="170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9093218" y="1222994"/>
            <a:ext cx="3468352" cy="105664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sz="2400" dirty="0" smtClean="0">
                <a:solidFill>
                  <a:srgbClr val="3D5987"/>
                </a:solidFill>
                <a:latin typeface="Impact" pitchFamily="34" charset="0"/>
              </a:rPr>
              <a:t>Lahore </a:t>
            </a:r>
            <a:endParaRPr lang="en-US" altLang="en-US" sz="2400" dirty="0">
              <a:solidFill>
                <a:srgbClr val="3D5987"/>
              </a:solidFill>
              <a:latin typeface="Impact" pitchFamily="34" charset="0"/>
            </a:endParaRPr>
          </a:p>
        </p:txBody>
      </p:sp>
      <p:pic>
        <p:nvPicPr>
          <p:cNvPr id="9218" name="Picture 2" descr="C:\Users\Hp\Documents\IMG-20190222-WA0018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924" t="12882" r="17780" b="4741"/>
          <a:stretch/>
        </p:blipFill>
        <p:spPr bwMode="auto">
          <a:xfrm>
            <a:off x="304800" y="228600"/>
            <a:ext cx="7086600" cy="5772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17932862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930262992"/>
              </p:ext>
            </p:extLst>
          </p:nvPr>
        </p:nvGraphicFramePr>
        <p:xfrm>
          <a:off x="299567" y="6096000"/>
          <a:ext cx="11809847" cy="8046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87770"/>
                <a:gridCol w="8422077"/>
              </a:tblGrid>
              <a:tr h="398750">
                <a:tc>
                  <a:txBody>
                    <a:bodyPr/>
                    <a:lstStyle/>
                    <a:p>
                      <a:pPr algn="l"/>
                      <a:r>
                        <a:rPr lang="en-US" sz="2000" dirty="0" smtClean="0">
                          <a:solidFill>
                            <a:schemeClr val="tx1"/>
                          </a:solidFill>
                          <a:latin typeface="+mj-lt"/>
                        </a:rPr>
                        <a:t>Location</a:t>
                      </a:r>
                      <a:endParaRPr lang="en-US" sz="20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dirty="0" smtClean="0">
                          <a:solidFill>
                            <a:schemeClr val="tx1"/>
                          </a:solidFill>
                          <a:latin typeface="+mj-lt"/>
                        </a:rPr>
                        <a:t>Direction</a:t>
                      </a:r>
                      <a:endParaRPr lang="en-US" sz="20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  <a:tr h="398750">
                <a:tc>
                  <a:txBody>
                    <a:bodyPr/>
                    <a:lstStyle/>
                    <a:p>
                      <a:pPr algn="l"/>
                      <a:r>
                        <a:rPr lang="en-US" sz="2000" b="1" baseline="0" dirty="0" smtClean="0">
                          <a:solidFill>
                            <a:schemeClr val="tx1"/>
                          </a:solidFill>
                          <a:latin typeface="+mj-lt"/>
                          <a:ea typeface="Tahoma" pitchFamily="34" charset="0"/>
                          <a:cs typeface="Tahoma" pitchFamily="34" charset="0"/>
                        </a:rPr>
                        <a:t>Fortress T- Sign 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6012" marR="96012" marT="48768" marB="48768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dirty="0" smtClean="0">
                          <a:solidFill>
                            <a:schemeClr val="tx1"/>
                          </a:solidFill>
                          <a:latin typeface="+mj-lt"/>
                        </a:rPr>
                        <a:t> </a:t>
                      </a: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+mj-lt"/>
                          <a:cs typeface="+mn-cs"/>
                        </a:rPr>
                        <a:t>TFCF Mall</a:t>
                      </a:r>
                      <a:r>
                        <a:rPr lang="en-US" sz="2000" b="1" baseline="0" dirty="0" smtClean="0">
                          <a:solidFill>
                            <a:schemeClr val="tx1"/>
                          </a:solidFill>
                          <a:latin typeface="+mj-lt"/>
                          <a:cs typeface="+mn-cs"/>
                        </a:rPr>
                        <a:t> Road </a:t>
                      </a: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+mj-lt"/>
                          <a:cs typeface="+mn-cs"/>
                        </a:rPr>
                        <a:t>towards </a:t>
                      </a:r>
                      <a:r>
                        <a:rPr lang="en-US" sz="2000" b="1" dirty="0" err="1" smtClean="0">
                          <a:solidFill>
                            <a:schemeClr val="tx1"/>
                          </a:solidFill>
                          <a:latin typeface="+mj-lt"/>
                          <a:cs typeface="+mn-cs"/>
                        </a:rPr>
                        <a:t>Cantt</a:t>
                      </a:r>
                      <a:r>
                        <a:rPr lang="en-US" sz="2000" b="1" baseline="0" dirty="0" smtClean="0">
                          <a:solidFill>
                            <a:schemeClr val="tx1"/>
                          </a:solidFill>
                          <a:latin typeface="+mj-lt"/>
                          <a:cs typeface="+mn-cs"/>
                        </a:rPr>
                        <a:t>  and Fortress   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6012" marR="96012" marT="48768" marB="48768"/>
                </a:tc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733789167"/>
              </p:ext>
            </p:extLst>
          </p:nvPr>
        </p:nvGraphicFramePr>
        <p:xfrm>
          <a:off x="9108115" y="2740898"/>
          <a:ext cx="3440430" cy="3955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3195"/>
                <a:gridCol w="2067235"/>
              </a:tblGrid>
              <a:tr h="395562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Size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700" dirty="0" smtClean="0">
                          <a:solidFill>
                            <a:schemeClr val="tx1"/>
                          </a:solidFill>
                        </a:rPr>
                        <a:t>30x8</a:t>
                      </a:r>
                      <a:r>
                        <a:rPr lang="en-GB" sz="1700" baseline="0" dirty="0" smtClean="0">
                          <a:solidFill>
                            <a:schemeClr val="tx1"/>
                          </a:solidFill>
                        </a:rPr>
                        <a:t> Double sided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013454025"/>
              </p:ext>
            </p:extLst>
          </p:nvPr>
        </p:nvGraphicFramePr>
        <p:xfrm>
          <a:off x="9121140" y="3287174"/>
          <a:ext cx="3440430" cy="3955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0170"/>
                <a:gridCol w="2080260"/>
              </a:tblGrid>
              <a:tr h="395562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Availability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34140317"/>
              </p:ext>
            </p:extLst>
          </p:nvPr>
        </p:nvGraphicFramePr>
        <p:xfrm>
          <a:off x="9121140" y="3962401"/>
          <a:ext cx="3440430" cy="3809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0170"/>
                <a:gridCol w="2080260"/>
              </a:tblGrid>
              <a:tr h="380999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Rate P/M</a:t>
                      </a:r>
                      <a:endParaRPr 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tx1"/>
                          </a:solidFill>
                        </a:rPr>
                        <a:t>Rs</a:t>
                      </a:r>
                      <a:r>
                        <a:rPr lang="en-US" sz="1700" baseline="0" dirty="0" smtClean="0">
                          <a:solidFill>
                            <a:schemeClr val="tx1"/>
                          </a:solidFill>
                        </a:rPr>
                        <a:t>:700,000/-</a:t>
                      </a:r>
                      <a:endParaRPr lang="en-US" sz="170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96012" marR="96012" marT="48768" marB="4876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9093218" y="1222994"/>
            <a:ext cx="3468352" cy="105664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sz="2400" dirty="0" smtClean="0">
                <a:solidFill>
                  <a:srgbClr val="3D5987"/>
                </a:solidFill>
                <a:latin typeface="Impact" pitchFamily="34" charset="0"/>
              </a:rPr>
              <a:t>Lahore </a:t>
            </a:r>
            <a:endParaRPr lang="en-US" altLang="en-US" sz="2400" dirty="0">
              <a:solidFill>
                <a:srgbClr val="3D5987"/>
              </a:solidFill>
              <a:latin typeface="Impact" pitchFamily="34" charset="0"/>
            </a:endParaRPr>
          </a:p>
        </p:txBody>
      </p:sp>
      <p:pic>
        <p:nvPicPr>
          <p:cNvPr id="4098" name="Picture 2" descr="C:\Users\Hp\Documents\IMG-20190216-WA0006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807" t="12713" r="3911" b="3639"/>
          <a:stretch/>
        </p:blipFill>
        <p:spPr bwMode="auto">
          <a:xfrm>
            <a:off x="289035" y="609600"/>
            <a:ext cx="8702565" cy="5186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83541085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Civic</Template>
  <TotalTime>1670</TotalTime>
  <Words>1395</Words>
  <Application>Microsoft Office PowerPoint</Application>
  <PresentationFormat>Custom</PresentationFormat>
  <Paragraphs>530</Paragraphs>
  <Slides>53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54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junaid</dc:creator>
  <cp:lastModifiedBy>MR</cp:lastModifiedBy>
  <cp:revision>696</cp:revision>
  <dcterms:created xsi:type="dcterms:W3CDTF">2006-08-16T00:00:00Z</dcterms:created>
  <dcterms:modified xsi:type="dcterms:W3CDTF">2020-07-25T09:09:42Z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PowerLiteLastOptimized">
    <vt:lpwstr>397109</vt:lpwstr>
  </property>
  <property fmtid="{D5CDD505-2E9C-101B-9397-08002B2CF9AE}" pid="3" name="NXPowerLiteSettings">
    <vt:lpwstr>C7000400038000</vt:lpwstr>
  </property>
  <property fmtid="{D5CDD505-2E9C-101B-9397-08002B2CF9AE}" pid="4" name="NXPowerLiteVersion">
    <vt:lpwstr>S8.2.0</vt:lpwstr>
  </property>
</Properties>
</file>