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358" r:id="rId2"/>
    <p:sldId id="359" r:id="rId3"/>
    <p:sldId id="357" r:id="rId4"/>
    <p:sldId id="360" r:id="rId5"/>
    <p:sldId id="361" r:id="rId6"/>
    <p:sldId id="362" r:id="rId7"/>
    <p:sldId id="363" r:id="rId8"/>
    <p:sldId id="387" r:id="rId9"/>
    <p:sldId id="388" r:id="rId10"/>
    <p:sldId id="389" r:id="rId11"/>
    <p:sldId id="390" r:id="rId12"/>
    <p:sldId id="364" r:id="rId13"/>
    <p:sldId id="365" r:id="rId14"/>
    <p:sldId id="366" r:id="rId15"/>
    <p:sldId id="367" r:id="rId16"/>
    <p:sldId id="368" r:id="rId17"/>
    <p:sldId id="369" r:id="rId18"/>
    <p:sldId id="370" r:id="rId19"/>
    <p:sldId id="371" r:id="rId20"/>
    <p:sldId id="372" r:id="rId21"/>
    <p:sldId id="373" r:id="rId22"/>
    <p:sldId id="374" r:id="rId23"/>
    <p:sldId id="375" r:id="rId24"/>
    <p:sldId id="376" r:id="rId25"/>
    <p:sldId id="377" r:id="rId26"/>
    <p:sldId id="378" r:id="rId27"/>
    <p:sldId id="379" r:id="rId28"/>
    <p:sldId id="356" r:id="rId29"/>
  </p:sldIdLst>
  <p:sldSz cx="12801600" cy="73152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2A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980" y="-876"/>
      </p:cViewPr>
      <p:guideLst>
        <p:guide orient="horz" pos="2304"/>
        <p:guide pos="403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F9E52C-FFE7-44CA-975B-9F252B810EC5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8625" y="685800"/>
            <a:ext cx="6000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09D091-67E1-486D-ADED-A61A2A309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0950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98974DA3-8F9F-4E99-A5F1-1E110A526999}" type="slidenum">
              <a:rPr lang="en-US" smtClean="0"/>
              <a:pPr>
                <a:defRPr/>
              </a:pPr>
              <a:t>1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2272456"/>
            <a:ext cx="10881360" cy="156802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0240" y="4145280"/>
            <a:ext cx="8961120" cy="18694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81160" y="292949"/>
            <a:ext cx="2880360" cy="624162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0080" y="292949"/>
            <a:ext cx="8427720" cy="624162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164123" y="1381760"/>
            <a:ext cx="7549662" cy="552704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27023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238" y="4700696"/>
            <a:ext cx="10881360" cy="145288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238" y="3100494"/>
            <a:ext cx="10881360" cy="160020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0080" y="1706882"/>
            <a:ext cx="5654040" cy="482769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7480" y="1706882"/>
            <a:ext cx="5654040" cy="482769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3" y="1637455"/>
            <a:ext cx="5656263" cy="6824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083" y="2319867"/>
            <a:ext cx="5656263" cy="421470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03039" y="1637455"/>
            <a:ext cx="5658485" cy="6824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03039" y="2319867"/>
            <a:ext cx="5658485" cy="421470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1" y="291254"/>
            <a:ext cx="4211638" cy="123952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5070" y="291256"/>
            <a:ext cx="7156450" cy="624332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0081" y="1530776"/>
            <a:ext cx="4211638" cy="50038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9203" y="5120641"/>
            <a:ext cx="7680960" cy="60452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09203" y="653626"/>
            <a:ext cx="7680960" cy="438912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09203" y="5725161"/>
            <a:ext cx="7680960" cy="85852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0080" y="292948"/>
            <a:ext cx="11521440" cy="1219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0" y="1706882"/>
            <a:ext cx="11521440" cy="48276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" y="6780108"/>
            <a:ext cx="2987040" cy="3894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73880" y="6780108"/>
            <a:ext cx="4053840" cy="3894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74480" y="6780108"/>
            <a:ext cx="2987040" cy="3894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2"/>
          <p:cNvSpPr txBox="1">
            <a:spLocks noChangeArrowheads="1"/>
          </p:cNvSpPr>
          <p:nvPr/>
        </p:nvSpPr>
        <p:spPr bwMode="auto">
          <a:xfrm>
            <a:off x="3093720" y="138854"/>
            <a:ext cx="5227320" cy="731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4949" tIns="57475" rIns="114949" bIns="57475">
            <a:spAutoFit/>
          </a:bodyPr>
          <a:lstStyle/>
          <a:p>
            <a:pPr algn="ctr"/>
            <a:r>
              <a:rPr lang="en-US" sz="4000" b="1" dirty="0">
                <a:solidFill>
                  <a:schemeClr val="tx2">
                    <a:lumMod val="75000"/>
                  </a:schemeClr>
                </a:solidFill>
                <a:latin typeface="Algerian" pitchFamily="82" charset="0"/>
              </a:rPr>
              <a:t>What we Do</a:t>
            </a:r>
          </a:p>
        </p:txBody>
      </p:sp>
      <p:sp>
        <p:nvSpPr>
          <p:cNvPr id="3075" name="TextBox 3"/>
          <p:cNvSpPr txBox="1">
            <a:spLocks noChangeArrowheads="1"/>
          </p:cNvSpPr>
          <p:nvPr/>
        </p:nvSpPr>
        <p:spPr bwMode="auto">
          <a:xfrm>
            <a:off x="1219200" y="838200"/>
            <a:ext cx="4267200" cy="885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4949" tIns="57475" rIns="114949" bIns="57475">
            <a:spAutoFit/>
          </a:bodyPr>
          <a:lstStyle/>
          <a:p>
            <a:r>
              <a:rPr lang="en-US" sz="3000" b="1" dirty="0"/>
              <a:t>Mobile Float</a:t>
            </a:r>
            <a:r>
              <a:rPr lang="en-US" sz="50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</p:txBody>
      </p:sp>
      <p:pic>
        <p:nvPicPr>
          <p:cNvPr id="3076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5447" y="1615440"/>
            <a:ext cx="3709353" cy="2507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TextBox 5"/>
          <p:cNvSpPr txBox="1">
            <a:spLocks noChangeArrowheads="1"/>
          </p:cNvSpPr>
          <p:nvPr/>
        </p:nvSpPr>
        <p:spPr bwMode="auto">
          <a:xfrm>
            <a:off x="4648200" y="1021081"/>
            <a:ext cx="4373880" cy="577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4949" tIns="57475" rIns="114949" bIns="57475">
            <a:spAutoFit/>
          </a:bodyPr>
          <a:lstStyle/>
          <a:p>
            <a:r>
              <a:rPr lang="en-US" sz="3000" b="1" dirty="0"/>
              <a:t>Bill Boards/Hoardings</a:t>
            </a:r>
          </a:p>
        </p:txBody>
      </p:sp>
      <p:pic>
        <p:nvPicPr>
          <p:cNvPr id="3078" name="Picture 8"/>
          <p:cNvPicPr>
            <a:picLocks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95800" y="1537547"/>
            <a:ext cx="4053840" cy="2585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4" descr="http://www.aplusprint.co.nz/productpic/photo_original/201631716241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7806" y="-8363373"/>
            <a:ext cx="5934075" cy="3484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0" name="AutoShape 2" descr="Image result for btl activities in pakistan"/>
          <p:cNvSpPr>
            <a:spLocks noChangeAspect="1" noChangeArrowheads="1"/>
          </p:cNvSpPr>
          <p:nvPr/>
        </p:nvSpPr>
        <p:spPr bwMode="auto">
          <a:xfrm>
            <a:off x="217805" y="-154093"/>
            <a:ext cx="426720" cy="325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4949" tIns="57475" rIns="114949" bIns="57475"/>
          <a:lstStyle/>
          <a:p>
            <a:endParaRPr lang="en-US"/>
          </a:p>
        </p:txBody>
      </p:sp>
      <p:sp>
        <p:nvSpPr>
          <p:cNvPr id="3081" name="AutoShape 4" descr="Image result for btl activities in pakistan"/>
          <p:cNvSpPr>
            <a:spLocks noChangeAspect="1" noChangeArrowheads="1"/>
          </p:cNvSpPr>
          <p:nvPr/>
        </p:nvSpPr>
        <p:spPr bwMode="auto">
          <a:xfrm>
            <a:off x="431165" y="8467"/>
            <a:ext cx="426720" cy="325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4949" tIns="57475" rIns="114949" bIns="57475"/>
          <a:lstStyle/>
          <a:p>
            <a:endParaRPr lang="en-US"/>
          </a:p>
        </p:txBody>
      </p:sp>
      <p:sp>
        <p:nvSpPr>
          <p:cNvPr id="3082" name="AutoShape 6" descr="Image result for btl activities in pakistan"/>
          <p:cNvSpPr>
            <a:spLocks noChangeAspect="1" noChangeArrowheads="1"/>
          </p:cNvSpPr>
          <p:nvPr/>
        </p:nvSpPr>
        <p:spPr bwMode="auto">
          <a:xfrm>
            <a:off x="644525" y="171027"/>
            <a:ext cx="426720" cy="325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4949" tIns="57475" rIns="114949" bIns="57475"/>
          <a:lstStyle/>
          <a:p>
            <a:endParaRPr lang="en-US"/>
          </a:p>
        </p:txBody>
      </p:sp>
      <p:pic>
        <p:nvPicPr>
          <p:cNvPr id="3083" name="Picture 7" descr="C:\Users\Pakiza\Desktop\Dairy mailk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839200" y="1537547"/>
            <a:ext cx="3627120" cy="2585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4" name="TextBox 12"/>
          <p:cNvSpPr txBox="1">
            <a:spLocks noChangeArrowheads="1"/>
          </p:cNvSpPr>
          <p:nvPr/>
        </p:nvSpPr>
        <p:spPr bwMode="auto">
          <a:xfrm>
            <a:off x="9448800" y="762000"/>
            <a:ext cx="4267200" cy="885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4949" tIns="57475" rIns="114949" bIns="57475">
            <a:spAutoFit/>
          </a:bodyPr>
          <a:lstStyle/>
          <a:p>
            <a:r>
              <a:rPr lang="en-US" sz="3000" b="1" dirty="0"/>
              <a:t>BTL Activities</a:t>
            </a:r>
            <a:r>
              <a:rPr lang="en-US" sz="50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3085" name="TextBox 13"/>
          <p:cNvSpPr txBox="1">
            <a:spLocks noChangeArrowheads="1"/>
          </p:cNvSpPr>
          <p:nvPr/>
        </p:nvSpPr>
        <p:spPr bwMode="auto">
          <a:xfrm>
            <a:off x="1271270" y="4470400"/>
            <a:ext cx="11210290" cy="2270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4949" tIns="57475" rIns="114949" bIns="57475">
            <a:spAutoFit/>
          </a:bodyPr>
          <a:lstStyle/>
          <a:p>
            <a:pPr marL="431060" indent="-431060">
              <a:buFont typeface="Arial" charset="0"/>
              <a:buChar char="•"/>
            </a:pPr>
            <a:r>
              <a:rPr lang="en-US" sz="3000" b="1" dirty="0"/>
              <a:t>All Kinds of Pana Flex /Vinyl Printing</a:t>
            </a:r>
          </a:p>
          <a:p>
            <a:pPr marL="431060" indent="-431060">
              <a:buFont typeface="Arial" charset="0"/>
              <a:buChar char="•"/>
            </a:pPr>
            <a:r>
              <a:rPr lang="en-US" sz="3000" b="1" dirty="0"/>
              <a:t>Offset Printing</a:t>
            </a:r>
          </a:p>
          <a:p>
            <a:pPr marL="431060" indent="-431060">
              <a:buFont typeface="Arial" charset="0"/>
              <a:buChar char="•"/>
            </a:pPr>
            <a:r>
              <a:rPr lang="en-US" sz="3000" b="1" dirty="0"/>
              <a:t>X/Rollup </a:t>
            </a:r>
            <a:r>
              <a:rPr lang="en-US" sz="3000" b="1" dirty="0" smtClean="0"/>
              <a:t>Stand</a:t>
            </a:r>
          </a:p>
          <a:p>
            <a:pPr marL="431060" indent="-431060">
              <a:buFont typeface="Arial" charset="0"/>
              <a:buChar char="•"/>
            </a:pPr>
            <a:r>
              <a:rPr lang="en-US" sz="3000" b="1" dirty="0" smtClean="0"/>
              <a:t>Signage </a:t>
            </a:r>
            <a:r>
              <a:rPr lang="en-US" sz="3000" b="1" dirty="0"/>
              <a:t>(New installation and Maintenance) </a:t>
            </a:r>
            <a:r>
              <a:rPr lang="en-US" sz="50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3086" name="TextBox 2"/>
          <p:cNvSpPr txBox="1">
            <a:spLocks noChangeArrowheads="1"/>
          </p:cNvSpPr>
          <p:nvPr/>
        </p:nvSpPr>
        <p:spPr bwMode="auto">
          <a:xfrm>
            <a:off x="10027920" y="105086"/>
            <a:ext cx="2773680" cy="885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4949" tIns="57475" rIns="114949" bIns="57475">
            <a:spAutoFit/>
          </a:bodyPr>
          <a:lstStyle/>
          <a:p>
            <a:pPr algn="ctr"/>
            <a:r>
              <a:rPr lang="en-US" sz="3000" b="1" dirty="0"/>
              <a:t>Ad Solution</a:t>
            </a:r>
          </a:p>
          <a:p>
            <a:pPr algn="ctr"/>
            <a:r>
              <a:rPr lang="en-US" sz="2000" b="1" dirty="0"/>
              <a:t>Advertising</a:t>
            </a:r>
          </a:p>
        </p:txBody>
      </p:sp>
    </p:spTree>
    <p:extLst>
      <p:ext uri="{BB962C8B-B14F-4D97-AF65-F5344CB8AC3E}">
        <p14:creationId xmlns:p14="http://schemas.microsoft.com/office/powerpoint/2010/main" val="22537350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0132341"/>
              </p:ext>
            </p:extLst>
          </p:nvPr>
        </p:nvGraphicFramePr>
        <p:xfrm>
          <a:off x="299567" y="6205728"/>
          <a:ext cx="11809847" cy="8046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7770"/>
                <a:gridCol w="8422077"/>
              </a:tblGrid>
              <a:tr h="39875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Location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Direction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98750">
                <a:tc>
                  <a:txBody>
                    <a:bodyPr/>
                    <a:lstStyle/>
                    <a:p>
                      <a:endParaRPr lang="en-US" sz="2000" b="1" dirty="0"/>
                    </a:p>
                  </a:txBody>
                  <a:tcPr marL="96012" marR="96012" marT="48768" marB="48768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 </a:t>
                      </a:r>
                      <a:r>
                        <a:rPr lang="en-US" sz="2000" b="1" dirty="0" err="1" smtClean="0"/>
                        <a:t>FTCF:</a:t>
                      </a:r>
                      <a:r>
                        <a:rPr lang="en-US" sz="2000" b="1" dirty="0" err="1" smtClean="0">
                          <a:solidFill>
                            <a:schemeClr val="tx1"/>
                          </a:solidFill>
                        </a:rPr>
                        <a:t>Kyber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 Bazar</a:t>
                      </a:r>
                      <a:endParaRPr lang="en-US" sz="2000" b="1" dirty="0"/>
                    </a:p>
                  </a:txBody>
                  <a:tcPr marL="96012" marR="96012" marT="48768" marB="48768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3905684"/>
              </p:ext>
            </p:extLst>
          </p:nvPr>
        </p:nvGraphicFramePr>
        <p:xfrm>
          <a:off x="9108115" y="2740898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3195"/>
                <a:gridCol w="2067235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Size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10x20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1523398"/>
              </p:ext>
            </p:extLst>
          </p:nvPr>
        </p:nvGraphicFramePr>
        <p:xfrm>
          <a:off x="9121140" y="3287174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Availability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4117316"/>
              </p:ext>
            </p:extLst>
          </p:nvPr>
        </p:nvGraphicFramePr>
        <p:xfrm>
          <a:off x="9121140" y="3962401"/>
          <a:ext cx="3440430" cy="380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80999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Rate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Rs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</a:rPr>
                        <a:t>:75,000/-</a:t>
                      </a:r>
                      <a:endParaRPr lang="en-US" sz="17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9093218" y="1222994"/>
            <a:ext cx="3468352" cy="10566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P</a:t>
            </a:r>
            <a:r>
              <a:rPr lang="en-US" sz="2400" b="1" dirty="0" smtClean="0">
                <a:solidFill>
                  <a:schemeClr val="tx1"/>
                </a:solidFill>
              </a:rPr>
              <a:t>eshawar</a:t>
            </a:r>
            <a:endParaRPr lang="en-US" sz="2400" b="1" dirty="0">
              <a:solidFill>
                <a:schemeClr val="tx1"/>
              </a:solidFill>
            </a:endParaRPr>
          </a:p>
        </p:txBody>
      </p:sp>
      <p:pic>
        <p:nvPicPr>
          <p:cNvPr id="10" name="Picture 2" descr="C:\Users\Pakiza\AppData\Local\Temp\Rar$DI42.851\IMG-20160715-WA0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48" y="86868"/>
            <a:ext cx="8645052" cy="6085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820852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5309531"/>
              </p:ext>
            </p:extLst>
          </p:nvPr>
        </p:nvGraphicFramePr>
        <p:xfrm>
          <a:off x="299567" y="6205728"/>
          <a:ext cx="11809847" cy="8046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7770"/>
                <a:gridCol w="8422077"/>
              </a:tblGrid>
              <a:tr h="39875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Location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Direction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98750">
                <a:tc>
                  <a:txBody>
                    <a:bodyPr/>
                    <a:lstStyle/>
                    <a:p>
                      <a:endParaRPr lang="en-US" sz="2000" b="1" dirty="0"/>
                    </a:p>
                  </a:txBody>
                  <a:tcPr marL="96012" marR="96012" marT="48768" marB="48768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 </a:t>
                      </a:r>
                      <a:r>
                        <a:rPr lang="en-US" sz="2000" b="1" dirty="0" err="1" smtClean="0"/>
                        <a:t>FTCF:</a:t>
                      </a:r>
                      <a:r>
                        <a:rPr lang="en-US" sz="2000" b="1" dirty="0" err="1" smtClean="0">
                          <a:solidFill>
                            <a:schemeClr val="tx1"/>
                          </a:solidFill>
                        </a:rPr>
                        <a:t>Kyber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 Bazar</a:t>
                      </a:r>
                      <a:endParaRPr lang="en-US" sz="2000" b="1" dirty="0"/>
                    </a:p>
                  </a:txBody>
                  <a:tcPr marL="96012" marR="96012" marT="48768" marB="48768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8904169"/>
              </p:ext>
            </p:extLst>
          </p:nvPr>
        </p:nvGraphicFramePr>
        <p:xfrm>
          <a:off x="9108115" y="2740898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3195"/>
                <a:gridCol w="2067235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Size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10x20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3943285"/>
              </p:ext>
            </p:extLst>
          </p:nvPr>
        </p:nvGraphicFramePr>
        <p:xfrm>
          <a:off x="9121140" y="3287174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Availability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6553160"/>
              </p:ext>
            </p:extLst>
          </p:nvPr>
        </p:nvGraphicFramePr>
        <p:xfrm>
          <a:off x="9121140" y="3962401"/>
          <a:ext cx="3440430" cy="380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80999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Rate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Rs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</a:rPr>
                        <a:t>:75,000/-</a:t>
                      </a:r>
                      <a:endParaRPr lang="en-US" sz="17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9093218" y="1222994"/>
            <a:ext cx="3468352" cy="10566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P</a:t>
            </a:r>
            <a:r>
              <a:rPr lang="en-US" sz="2400" b="1" dirty="0" smtClean="0">
                <a:solidFill>
                  <a:schemeClr val="tx1"/>
                </a:solidFill>
              </a:rPr>
              <a:t>eshawar</a:t>
            </a:r>
            <a:endParaRPr lang="en-US" sz="2400" b="1" dirty="0">
              <a:solidFill>
                <a:schemeClr val="tx1"/>
              </a:solidFill>
            </a:endParaRPr>
          </a:p>
        </p:txBody>
      </p:sp>
      <p:pic>
        <p:nvPicPr>
          <p:cNvPr id="10" name="Picture 2" descr="C:\Users\Pakiza\AppData\Local\Temp\Rar$DI48.289\IMG-20160715-WA0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279" y="320040"/>
            <a:ext cx="7505321" cy="5699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088832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3576896"/>
              </p:ext>
            </p:extLst>
          </p:nvPr>
        </p:nvGraphicFramePr>
        <p:xfrm>
          <a:off x="299567" y="6205728"/>
          <a:ext cx="11809847" cy="8046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7770"/>
                <a:gridCol w="8422077"/>
              </a:tblGrid>
              <a:tr h="39875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Location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Direction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9875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Peshawar City</a:t>
                      </a:r>
                      <a:endParaRPr lang="en-US" sz="2000" b="1" dirty="0"/>
                    </a:p>
                  </a:txBody>
                  <a:tcPr marL="96012" marR="96012" marT="48768" marB="48768"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 </a:t>
                      </a:r>
                      <a:r>
                        <a:rPr lang="en-US" sz="2000" b="1" dirty="0" err="1" smtClean="0"/>
                        <a:t>FTCF:Gubahar</a:t>
                      </a:r>
                      <a:r>
                        <a:rPr lang="en-US" sz="2000" b="1" baseline="0" dirty="0" smtClean="0"/>
                        <a:t> Flyover on roof of Al Fatah tower</a:t>
                      </a:r>
                      <a:endParaRPr lang="en-US" sz="2000" b="1" dirty="0"/>
                    </a:p>
                  </a:txBody>
                  <a:tcPr marL="96012" marR="96012" marT="48768" marB="48768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5950079"/>
              </p:ext>
            </p:extLst>
          </p:nvPr>
        </p:nvGraphicFramePr>
        <p:xfrm>
          <a:off x="9108115" y="2740898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3195"/>
                <a:gridCol w="2067235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Size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60x20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5262269"/>
              </p:ext>
            </p:extLst>
          </p:nvPr>
        </p:nvGraphicFramePr>
        <p:xfrm>
          <a:off x="9121140" y="3287174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Availability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0625700"/>
              </p:ext>
            </p:extLst>
          </p:nvPr>
        </p:nvGraphicFramePr>
        <p:xfrm>
          <a:off x="9121140" y="3962401"/>
          <a:ext cx="3440430" cy="380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80999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Rate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err="1" smtClean="0">
                          <a:solidFill>
                            <a:schemeClr val="tx1"/>
                          </a:solidFill>
                        </a:rPr>
                        <a:t>Rs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</a:rPr>
                        <a:t>:  </a:t>
                      </a:r>
                      <a:endParaRPr lang="en-US" sz="17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9093218" y="1222994"/>
            <a:ext cx="3468352" cy="10566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P</a:t>
            </a:r>
            <a:r>
              <a:rPr lang="en-US" sz="2400" b="1" dirty="0" smtClean="0">
                <a:solidFill>
                  <a:schemeClr val="tx1"/>
                </a:solidFill>
              </a:rPr>
              <a:t>eshawar</a:t>
            </a:r>
            <a:endParaRPr lang="en-US" sz="2400" b="1" dirty="0">
              <a:solidFill>
                <a:schemeClr val="tx1"/>
              </a:solidFill>
            </a:endParaRPr>
          </a:p>
        </p:txBody>
      </p:sp>
      <p:pic>
        <p:nvPicPr>
          <p:cNvPr id="10" name="Picture 2" descr="C:\Users\Pakiza\AppData\Local\Temp\Rar$DI60.082\IMG-20160718-WA0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" y="152459"/>
            <a:ext cx="7711440" cy="5867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401237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879661"/>
              </p:ext>
            </p:extLst>
          </p:nvPr>
        </p:nvGraphicFramePr>
        <p:xfrm>
          <a:off x="299567" y="6205728"/>
          <a:ext cx="11809847" cy="8046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7770"/>
                <a:gridCol w="8422077"/>
              </a:tblGrid>
              <a:tr h="39875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Location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Direction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9875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 </a:t>
                      </a:r>
                      <a:r>
                        <a:rPr lang="en-US" sz="2000" b="1" dirty="0" err="1" smtClean="0"/>
                        <a:t>Azam</a:t>
                      </a:r>
                      <a:r>
                        <a:rPr lang="en-US" sz="2000" b="1" baseline="0" dirty="0" smtClean="0"/>
                        <a:t> Market</a:t>
                      </a:r>
                      <a:endParaRPr lang="en-US" sz="2000" b="1" dirty="0"/>
                    </a:p>
                  </a:txBody>
                  <a:tcPr marL="96012" marR="96012" marT="48768" marB="48768"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 </a:t>
                      </a:r>
                      <a:r>
                        <a:rPr lang="en-US" sz="2000" b="1" dirty="0" err="1" smtClean="0"/>
                        <a:t>FTCF:Facing</a:t>
                      </a:r>
                      <a:r>
                        <a:rPr lang="en-US" sz="2000" b="1" baseline="0" dirty="0" smtClean="0"/>
                        <a:t> traffic going towards </a:t>
                      </a:r>
                      <a:r>
                        <a:rPr lang="en-US" sz="2000" b="1" baseline="0" dirty="0" err="1" smtClean="0"/>
                        <a:t>Charsada</a:t>
                      </a:r>
                      <a:endParaRPr lang="en-US" sz="2000" b="1" dirty="0"/>
                    </a:p>
                  </a:txBody>
                  <a:tcPr marL="96012" marR="96012" marT="48768" marB="48768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849308"/>
              </p:ext>
            </p:extLst>
          </p:nvPr>
        </p:nvGraphicFramePr>
        <p:xfrm>
          <a:off x="9108115" y="2740898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3195"/>
                <a:gridCol w="2067235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Size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60x20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6115424"/>
              </p:ext>
            </p:extLst>
          </p:nvPr>
        </p:nvGraphicFramePr>
        <p:xfrm>
          <a:off x="9121140" y="3287174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Availability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0521113"/>
              </p:ext>
            </p:extLst>
          </p:nvPr>
        </p:nvGraphicFramePr>
        <p:xfrm>
          <a:off x="9121140" y="3962401"/>
          <a:ext cx="3440430" cy="380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80999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Rate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err="1" smtClean="0">
                          <a:solidFill>
                            <a:schemeClr val="tx1"/>
                          </a:solidFill>
                        </a:rPr>
                        <a:t>Rs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</a:rPr>
                        <a:t>: </a:t>
                      </a:r>
                      <a:endParaRPr lang="en-US" sz="17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9093218" y="1222994"/>
            <a:ext cx="3468352" cy="10566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P</a:t>
            </a:r>
            <a:r>
              <a:rPr lang="en-US" sz="2400" b="1" dirty="0" smtClean="0">
                <a:solidFill>
                  <a:schemeClr val="tx1"/>
                </a:solidFill>
              </a:rPr>
              <a:t>eshawar</a:t>
            </a:r>
            <a:endParaRPr lang="en-US" sz="2400" b="1" dirty="0">
              <a:solidFill>
                <a:schemeClr val="tx1"/>
              </a:solidFill>
            </a:endParaRPr>
          </a:p>
        </p:txBody>
      </p:sp>
      <p:pic>
        <p:nvPicPr>
          <p:cNvPr id="10" name="Picture 2" descr="C:\Users\Pakiza\AppData\Local\Temp\Rar$DI83.621\IMG-20160718-WA0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386" y="187452"/>
            <a:ext cx="7351014" cy="5699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630729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5673344"/>
              </p:ext>
            </p:extLst>
          </p:nvPr>
        </p:nvGraphicFramePr>
        <p:xfrm>
          <a:off x="299567" y="6205728"/>
          <a:ext cx="11809847" cy="8046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7770"/>
                <a:gridCol w="8422077"/>
              </a:tblGrid>
              <a:tr h="39875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Location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Direction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9875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Dreams</a:t>
                      </a:r>
                      <a:r>
                        <a:rPr lang="en-US" sz="2000" b="1" baseline="0" dirty="0" smtClean="0"/>
                        <a:t> Plaza</a:t>
                      </a:r>
                      <a:endParaRPr lang="en-US" sz="2000" b="1" dirty="0"/>
                    </a:p>
                  </a:txBody>
                  <a:tcPr marL="96012" marR="96012" marT="48768" marB="48768"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 </a:t>
                      </a:r>
                      <a:r>
                        <a:rPr lang="en-US" sz="2000" b="1" dirty="0" err="1" smtClean="0"/>
                        <a:t>FTCF:University</a:t>
                      </a:r>
                      <a:r>
                        <a:rPr lang="en-US" sz="2000" b="1" baseline="0" dirty="0" smtClean="0"/>
                        <a:t> Road</a:t>
                      </a:r>
                      <a:endParaRPr lang="en-US" sz="2000" b="1" dirty="0"/>
                    </a:p>
                  </a:txBody>
                  <a:tcPr marL="96012" marR="96012" marT="48768" marB="48768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4176085"/>
              </p:ext>
            </p:extLst>
          </p:nvPr>
        </p:nvGraphicFramePr>
        <p:xfrm>
          <a:off x="9108115" y="2740898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3195"/>
                <a:gridCol w="2067235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Size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60x20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4024870"/>
              </p:ext>
            </p:extLst>
          </p:nvPr>
        </p:nvGraphicFramePr>
        <p:xfrm>
          <a:off x="9121140" y="3287174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Availability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7630708"/>
              </p:ext>
            </p:extLst>
          </p:nvPr>
        </p:nvGraphicFramePr>
        <p:xfrm>
          <a:off x="9121140" y="3962401"/>
          <a:ext cx="3440430" cy="380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80999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Rate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err="1" smtClean="0">
                          <a:solidFill>
                            <a:schemeClr val="tx1"/>
                          </a:solidFill>
                        </a:rPr>
                        <a:t>Rs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</a:rPr>
                        <a:t>: </a:t>
                      </a:r>
                      <a:endParaRPr lang="en-US" sz="17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9093218" y="1222994"/>
            <a:ext cx="3468352" cy="10566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P</a:t>
            </a:r>
            <a:r>
              <a:rPr lang="en-US" sz="2400" b="1" dirty="0" smtClean="0">
                <a:solidFill>
                  <a:schemeClr val="tx1"/>
                </a:solidFill>
              </a:rPr>
              <a:t>eshawar</a:t>
            </a:r>
            <a:endParaRPr lang="en-US" sz="2400" b="1" dirty="0">
              <a:solidFill>
                <a:schemeClr val="tx1"/>
              </a:solidFill>
            </a:endParaRPr>
          </a:p>
        </p:txBody>
      </p:sp>
      <p:pic>
        <p:nvPicPr>
          <p:cNvPr id="10" name="Picture 2" descr="C:\Users\Pakiza\AppData\Local\Temp\Rar$DI97.507\IMG-20160718-WA0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426" y="144780"/>
            <a:ext cx="7183374" cy="5951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720923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4807568"/>
              </p:ext>
            </p:extLst>
          </p:nvPr>
        </p:nvGraphicFramePr>
        <p:xfrm>
          <a:off x="299567" y="6205728"/>
          <a:ext cx="11809847" cy="8046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7770"/>
                <a:gridCol w="8422077"/>
              </a:tblGrid>
              <a:tr h="39875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Location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Direction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98750">
                <a:tc>
                  <a:txBody>
                    <a:bodyPr/>
                    <a:lstStyle/>
                    <a:p>
                      <a:r>
                        <a:rPr lang="en-US" sz="2000" b="1" dirty="0" err="1" smtClean="0"/>
                        <a:t>Warsak</a:t>
                      </a:r>
                      <a:r>
                        <a:rPr lang="en-US" sz="2000" b="1" dirty="0" smtClean="0"/>
                        <a:t> Road </a:t>
                      </a:r>
                      <a:r>
                        <a:rPr lang="en-US" sz="2000" b="1" dirty="0" err="1" smtClean="0"/>
                        <a:t>Cantt</a:t>
                      </a:r>
                      <a:endParaRPr lang="en-US" sz="2000" b="1" dirty="0"/>
                    </a:p>
                  </a:txBody>
                  <a:tcPr marL="96012" marR="96012" marT="48768" marB="48768"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 FTCF:TFCF </a:t>
                      </a:r>
                      <a:r>
                        <a:rPr lang="en-US" sz="2000" b="1" dirty="0" err="1" smtClean="0"/>
                        <a:t>Aman</a:t>
                      </a:r>
                      <a:r>
                        <a:rPr lang="en-US" sz="2000" b="1" dirty="0" smtClean="0"/>
                        <a:t> </a:t>
                      </a:r>
                      <a:r>
                        <a:rPr lang="en-US" sz="2000" b="1" dirty="0" err="1" smtClean="0"/>
                        <a:t>Chowk</a:t>
                      </a:r>
                      <a:r>
                        <a:rPr lang="en-US" sz="2000" b="1" dirty="0" smtClean="0"/>
                        <a:t>/City and going towards </a:t>
                      </a:r>
                      <a:r>
                        <a:rPr lang="en-US" sz="2000" b="1" dirty="0" err="1" smtClean="0"/>
                        <a:t>Warsak</a:t>
                      </a:r>
                      <a:r>
                        <a:rPr lang="en-US" sz="2000" b="1" dirty="0" smtClean="0"/>
                        <a:t> Dam</a:t>
                      </a:r>
                      <a:endParaRPr lang="en-US" sz="2000" b="1" dirty="0"/>
                    </a:p>
                  </a:txBody>
                  <a:tcPr marL="96012" marR="96012" marT="48768" marB="48768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7376666"/>
              </p:ext>
            </p:extLst>
          </p:nvPr>
        </p:nvGraphicFramePr>
        <p:xfrm>
          <a:off x="9108115" y="2740898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3195"/>
                <a:gridCol w="2067235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Size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b="1" dirty="0" smtClean="0">
                          <a:solidFill>
                            <a:schemeClr val="tx1"/>
                          </a:solidFill>
                        </a:rPr>
                        <a:t>60x20</a:t>
                      </a:r>
                      <a:endParaRPr lang="en-US" sz="1700" b="1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4110442"/>
              </p:ext>
            </p:extLst>
          </p:nvPr>
        </p:nvGraphicFramePr>
        <p:xfrm>
          <a:off x="9121140" y="3287174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Availability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9532620"/>
              </p:ext>
            </p:extLst>
          </p:nvPr>
        </p:nvGraphicFramePr>
        <p:xfrm>
          <a:off x="9121140" y="3962401"/>
          <a:ext cx="3440430" cy="380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80999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Rate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Rs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</a:rPr>
                        <a:t>:250,000/-</a:t>
                      </a:r>
                      <a:endParaRPr lang="en-US" sz="17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9093218" y="1222994"/>
            <a:ext cx="3468352" cy="10566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P</a:t>
            </a:r>
            <a:r>
              <a:rPr lang="en-US" sz="2400" b="1" dirty="0" smtClean="0">
                <a:solidFill>
                  <a:schemeClr val="tx1"/>
                </a:solidFill>
              </a:rPr>
              <a:t>eshawar</a:t>
            </a:r>
            <a:endParaRPr lang="en-US" sz="2400" b="1" dirty="0">
              <a:solidFill>
                <a:schemeClr val="tx1"/>
              </a:solidFill>
            </a:endParaRPr>
          </a:p>
        </p:txBody>
      </p:sp>
      <p:pic>
        <p:nvPicPr>
          <p:cNvPr id="10" name="Picture 2" descr="D:\FFOutput\New folder (3)\Personal Pics\IAS\Snaps\Noor Zaman Sites\Warsak Road 60x20 (1)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51618" y="722560"/>
            <a:ext cx="8739982" cy="49162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9379651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4504052"/>
              </p:ext>
            </p:extLst>
          </p:nvPr>
        </p:nvGraphicFramePr>
        <p:xfrm>
          <a:off x="299567" y="6172200"/>
          <a:ext cx="11809847" cy="11094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7770"/>
                <a:gridCol w="8422077"/>
              </a:tblGrid>
              <a:tr h="39875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Location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Direction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9875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University Road </a:t>
                      </a:r>
                      <a:r>
                        <a:rPr lang="en-US" sz="2000" b="1" dirty="0" err="1" smtClean="0"/>
                        <a:t>Tambwano</a:t>
                      </a:r>
                      <a:r>
                        <a:rPr lang="en-US" sz="2000" b="1" dirty="0" smtClean="0"/>
                        <a:t> Turn</a:t>
                      </a:r>
                      <a:endParaRPr lang="en-US" sz="2000" b="1" dirty="0"/>
                    </a:p>
                  </a:txBody>
                  <a:tcPr marL="96012" marR="96012" marT="48768" marB="48768"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 FTCF:TFCF </a:t>
                      </a:r>
                      <a:r>
                        <a:rPr lang="en-US" sz="2000" b="1" dirty="0" err="1" smtClean="0"/>
                        <a:t>Saddar</a:t>
                      </a:r>
                      <a:r>
                        <a:rPr lang="en-US" sz="2000" b="1" dirty="0" smtClean="0"/>
                        <a:t> and going towards Hayatabad</a:t>
                      </a:r>
                      <a:endParaRPr lang="en-US" sz="2000" b="1" dirty="0"/>
                    </a:p>
                  </a:txBody>
                  <a:tcPr marL="96012" marR="96012" marT="48768" marB="48768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1463017"/>
              </p:ext>
            </p:extLst>
          </p:nvPr>
        </p:nvGraphicFramePr>
        <p:xfrm>
          <a:off x="9108115" y="2740898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3195"/>
                <a:gridCol w="2067235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Size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60x20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5310904"/>
              </p:ext>
            </p:extLst>
          </p:nvPr>
        </p:nvGraphicFramePr>
        <p:xfrm>
          <a:off x="9121140" y="3287174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Availability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521503"/>
              </p:ext>
            </p:extLst>
          </p:nvPr>
        </p:nvGraphicFramePr>
        <p:xfrm>
          <a:off x="9132570" y="3924301"/>
          <a:ext cx="3440430" cy="380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80999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Rate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Rs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</a:rPr>
                        <a:t>:250,000/-</a:t>
                      </a:r>
                      <a:endParaRPr lang="en-US" sz="17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9093218" y="1222994"/>
            <a:ext cx="3468352" cy="10566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P</a:t>
            </a:r>
            <a:r>
              <a:rPr lang="en-US" sz="2400" b="1" dirty="0" smtClean="0">
                <a:solidFill>
                  <a:schemeClr val="tx1"/>
                </a:solidFill>
              </a:rPr>
              <a:t>eshawar</a:t>
            </a:r>
            <a:endParaRPr lang="en-US" sz="2400" b="1" dirty="0">
              <a:solidFill>
                <a:schemeClr val="tx1"/>
              </a:solidFill>
            </a:endParaRPr>
          </a:p>
        </p:txBody>
      </p:sp>
      <p:pic>
        <p:nvPicPr>
          <p:cNvPr id="10" name="Picture 2" descr="D:\ideal\Dec\1.12.15\New folder\DSC0099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5761" y="433349"/>
            <a:ext cx="7571232" cy="5618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444559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3848183"/>
              </p:ext>
            </p:extLst>
          </p:nvPr>
        </p:nvGraphicFramePr>
        <p:xfrm>
          <a:off x="299567" y="6205728"/>
          <a:ext cx="11809847" cy="11094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7770"/>
                <a:gridCol w="8422077"/>
              </a:tblGrid>
              <a:tr h="39875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Location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Direction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98750">
                <a:tc>
                  <a:txBody>
                    <a:bodyPr/>
                    <a:lstStyle/>
                    <a:p>
                      <a:r>
                        <a:rPr lang="en-US" sz="2000" b="1" dirty="0" err="1" smtClean="0"/>
                        <a:t>Kohat</a:t>
                      </a:r>
                      <a:r>
                        <a:rPr lang="en-US" sz="2000" b="1" dirty="0" smtClean="0"/>
                        <a:t> Road Peshawar City</a:t>
                      </a:r>
                      <a:endParaRPr lang="en-US" sz="2000" b="1" dirty="0"/>
                    </a:p>
                  </a:txBody>
                  <a:tcPr marL="96012" marR="96012" marT="48768" marB="48768"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 FTCF:TFCF </a:t>
                      </a:r>
                      <a:r>
                        <a:rPr lang="en-US" sz="2000" b="1" dirty="0" err="1" smtClean="0"/>
                        <a:t>Kohat</a:t>
                      </a:r>
                      <a:r>
                        <a:rPr lang="en-US" sz="2000" b="1" dirty="0" smtClean="0"/>
                        <a:t>/Ring road  and going towards Khyber Bazar/</a:t>
                      </a:r>
                      <a:r>
                        <a:rPr lang="en-US" sz="2000" b="1" dirty="0" err="1" smtClean="0"/>
                        <a:t>Saddar</a:t>
                      </a:r>
                      <a:r>
                        <a:rPr lang="en-US" sz="2000" b="1" dirty="0" smtClean="0"/>
                        <a:t>/</a:t>
                      </a:r>
                      <a:r>
                        <a:rPr lang="en-US" sz="2000" b="1" dirty="0" err="1" smtClean="0"/>
                        <a:t>Deanz</a:t>
                      </a:r>
                      <a:r>
                        <a:rPr lang="en-US" sz="2000" b="1" dirty="0" smtClean="0"/>
                        <a:t> </a:t>
                      </a:r>
                      <a:r>
                        <a:rPr lang="en-US" sz="2000" b="1" dirty="0" err="1" smtClean="0"/>
                        <a:t>etc</a:t>
                      </a:r>
                      <a:endParaRPr lang="en-US" sz="2000" b="1" dirty="0"/>
                    </a:p>
                  </a:txBody>
                  <a:tcPr marL="96012" marR="96012" marT="48768" marB="48768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1446530"/>
              </p:ext>
            </p:extLst>
          </p:nvPr>
        </p:nvGraphicFramePr>
        <p:xfrm>
          <a:off x="9108115" y="2740898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3195"/>
                <a:gridCol w="2067235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Size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60x20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2868609"/>
              </p:ext>
            </p:extLst>
          </p:nvPr>
        </p:nvGraphicFramePr>
        <p:xfrm>
          <a:off x="9121140" y="3287174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Availability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9957962"/>
              </p:ext>
            </p:extLst>
          </p:nvPr>
        </p:nvGraphicFramePr>
        <p:xfrm>
          <a:off x="9121140" y="3962401"/>
          <a:ext cx="3440430" cy="380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80999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Rate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Rs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</a:rPr>
                        <a:t>:250,000/-</a:t>
                      </a:r>
                      <a:endParaRPr lang="en-US" sz="17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9093218" y="1222994"/>
            <a:ext cx="3468352" cy="10566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P</a:t>
            </a:r>
            <a:r>
              <a:rPr lang="en-US" sz="2400" b="1" dirty="0" smtClean="0">
                <a:solidFill>
                  <a:schemeClr val="tx1"/>
                </a:solidFill>
              </a:rPr>
              <a:t>eshawar</a:t>
            </a:r>
            <a:endParaRPr lang="en-US" sz="2400" b="1" dirty="0">
              <a:solidFill>
                <a:schemeClr val="tx1"/>
              </a:solidFill>
            </a:endParaRPr>
          </a:p>
        </p:txBody>
      </p:sp>
      <p:pic>
        <p:nvPicPr>
          <p:cNvPr id="10" name="Content Placeholder 2" descr="D:\FFOutput\New folder (3)\Personal Pics\IAS\Snaps\Noor Zaman Sites\Kohat Road 60x20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838200" y="152400"/>
            <a:ext cx="7945438" cy="59590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6633652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8355223"/>
              </p:ext>
            </p:extLst>
          </p:nvPr>
        </p:nvGraphicFramePr>
        <p:xfrm>
          <a:off x="299567" y="6172200"/>
          <a:ext cx="11809847" cy="11094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7770"/>
                <a:gridCol w="8422077"/>
              </a:tblGrid>
              <a:tr h="39875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Location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Direction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9875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University Road at </a:t>
                      </a:r>
                      <a:r>
                        <a:rPr lang="en-US" sz="2000" b="1" dirty="0" err="1" smtClean="0"/>
                        <a:t>Tambwano</a:t>
                      </a:r>
                      <a:r>
                        <a:rPr lang="en-US" sz="2000" b="1" dirty="0" smtClean="0"/>
                        <a:t> Turn 2</a:t>
                      </a:r>
                      <a:endParaRPr lang="en-US" sz="2000" b="1" dirty="0"/>
                    </a:p>
                  </a:txBody>
                  <a:tcPr marL="96012" marR="96012" marT="48768" marB="48768"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 FTCF:TFCF </a:t>
                      </a:r>
                      <a:r>
                        <a:rPr lang="en-US" sz="2000" b="1" dirty="0" err="1" smtClean="0"/>
                        <a:t>Saddar</a:t>
                      </a:r>
                      <a:r>
                        <a:rPr lang="en-US" sz="2000" b="1" dirty="0" smtClean="0"/>
                        <a:t> and going towards Hayatabad</a:t>
                      </a:r>
                      <a:endParaRPr lang="en-US" sz="2000" b="1" dirty="0"/>
                    </a:p>
                  </a:txBody>
                  <a:tcPr marL="96012" marR="96012" marT="48768" marB="48768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4469405"/>
              </p:ext>
            </p:extLst>
          </p:nvPr>
        </p:nvGraphicFramePr>
        <p:xfrm>
          <a:off x="9108115" y="2740898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3195"/>
                <a:gridCol w="2067235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Size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60x20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4444029"/>
              </p:ext>
            </p:extLst>
          </p:nvPr>
        </p:nvGraphicFramePr>
        <p:xfrm>
          <a:off x="9121140" y="3287174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Availability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9065635"/>
              </p:ext>
            </p:extLst>
          </p:nvPr>
        </p:nvGraphicFramePr>
        <p:xfrm>
          <a:off x="9121140" y="3962401"/>
          <a:ext cx="3440430" cy="380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80999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Rate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Rs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</a:rPr>
                        <a:t>:275,000/-</a:t>
                      </a:r>
                      <a:endParaRPr lang="en-US" sz="17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9093218" y="1222994"/>
            <a:ext cx="3468352" cy="10566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P</a:t>
            </a:r>
            <a:r>
              <a:rPr lang="en-US" sz="2400" b="1" dirty="0" smtClean="0">
                <a:solidFill>
                  <a:schemeClr val="tx1"/>
                </a:solidFill>
              </a:rPr>
              <a:t>eshawar</a:t>
            </a:r>
            <a:endParaRPr lang="en-US" sz="2400" b="1" dirty="0">
              <a:solidFill>
                <a:schemeClr val="tx1"/>
              </a:solidFill>
            </a:endParaRPr>
          </a:p>
        </p:txBody>
      </p:sp>
      <p:pic>
        <p:nvPicPr>
          <p:cNvPr id="10" name="Picture 2" descr="D:\FFOutput\New folder (3)\Personal Pics\IAS\Snaps\Noor Zaman Sites\IMG-20151029-WA0003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914400" y="152400"/>
            <a:ext cx="7945438" cy="5959078"/>
          </a:xfrm>
          <a:prstGeom prst="rect">
            <a:avLst/>
          </a:prstGeom>
          <a:noFill/>
        </p:spPr>
      </p:pic>
      <p:sp>
        <p:nvSpPr>
          <p:cNvPr id="2" name="Right Arrow 1"/>
          <p:cNvSpPr/>
          <p:nvPr/>
        </p:nvSpPr>
        <p:spPr>
          <a:xfrm>
            <a:off x="3888285" y="1261255"/>
            <a:ext cx="607515" cy="400523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63240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5770630"/>
              </p:ext>
            </p:extLst>
          </p:nvPr>
        </p:nvGraphicFramePr>
        <p:xfrm>
          <a:off x="299567" y="6096000"/>
          <a:ext cx="11809847" cy="11094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7770"/>
                <a:gridCol w="8422077"/>
              </a:tblGrid>
              <a:tr h="39875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Location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Direction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9875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University Road at</a:t>
                      </a:r>
                      <a:br>
                        <a:rPr lang="en-US" sz="2000" b="1" dirty="0" smtClean="0"/>
                      </a:br>
                      <a:r>
                        <a:rPr lang="en-US" sz="2000" b="1" dirty="0" smtClean="0"/>
                        <a:t> Near KFC</a:t>
                      </a:r>
                      <a:endParaRPr lang="en-US" sz="2000" b="1" dirty="0"/>
                    </a:p>
                  </a:txBody>
                  <a:tcPr marL="96012" marR="96012" marT="48768" marB="48768"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 FTCF:TFCF </a:t>
                      </a:r>
                      <a:r>
                        <a:rPr lang="en-US" sz="2000" b="1" dirty="0" err="1" smtClean="0"/>
                        <a:t>Saddar</a:t>
                      </a:r>
                      <a:r>
                        <a:rPr lang="en-US" sz="2000" b="1" dirty="0" smtClean="0"/>
                        <a:t> and going towards Hayatabad</a:t>
                      </a:r>
                      <a:endParaRPr lang="en-US" sz="2000" b="1" dirty="0"/>
                    </a:p>
                  </a:txBody>
                  <a:tcPr marL="96012" marR="96012" marT="48768" marB="48768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3327367"/>
              </p:ext>
            </p:extLst>
          </p:nvPr>
        </p:nvGraphicFramePr>
        <p:xfrm>
          <a:off x="9108115" y="2740898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3195"/>
                <a:gridCol w="2067235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Size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60X20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8647615"/>
              </p:ext>
            </p:extLst>
          </p:nvPr>
        </p:nvGraphicFramePr>
        <p:xfrm>
          <a:off x="9121140" y="3287174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Availability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1457720"/>
              </p:ext>
            </p:extLst>
          </p:nvPr>
        </p:nvGraphicFramePr>
        <p:xfrm>
          <a:off x="9121140" y="3962401"/>
          <a:ext cx="3440430" cy="380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80999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Rate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err="1" smtClean="0">
                          <a:solidFill>
                            <a:schemeClr val="tx1"/>
                          </a:solidFill>
                        </a:rPr>
                        <a:t>Rs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</a:rPr>
                        <a:t>: 250,000/-</a:t>
                      </a:r>
                      <a:endParaRPr lang="en-US" sz="17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9093218" y="1222994"/>
            <a:ext cx="3468352" cy="10566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P</a:t>
            </a:r>
            <a:r>
              <a:rPr lang="en-US" sz="2400" b="1" dirty="0" smtClean="0">
                <a:solidFill>
                  <a:schemeClr val="tx1"/>
                </a:solidFill>
              </a:rPr>
              <a:t>eshawar</a:t>
            </a:r>
            <a:endParaRPr lang="en-US" sz="2400" b="1" dirty="0">
              <a:solidFill>
                <a:schemeClr val="tx1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5643" y="304800"/>
            <a:ext cx="7945438" cy="56642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0182132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2"/>
          <p:cNvSpPr txBox="1">
            <a:spLocks noChangeArrowheads="1"/>
          </p:cNvSpPr>
          <p:nvPr/>
        </p:nvSpPr>
        <p:spPr bwMode="auto">
          <a:xfrm>
            <a:off x="914400" y="2833403"/>
            <a:ext cx="10985818" cy="1654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4949" tIns="57475" rIns="114949" bIns="57475">
            <a:spAutoFit/>
          </a:bodyPr>
          <a:lstStyle/>
          <a:p>
            <a:pPr algn="ctr"/>
            <a:r>
              <a:rPr lang="en-US" sz="5000" b="1" dirty="0"/>
              <a:t>Proposal for</a:t>
            </a:r>
          </a:p>
          <a:p>
            <a:pPr algn="ctr"/>
            <a:r>
              <a:rPr lang="en-US" sz="5000" b="1" dirty="0" smtClean="0"/>
              <a:t>Billboards in Peshawar</a:t>
            </a:r>
            <a:endParaRPr lang="en-US" sz="5000" b="1" dirty="0"/>
          </a:p>
        </p:txBody>
      </p:sp>
      <p:sp>
        <p:nvSpPr>
          <p:cNvPr id="4099" name="TextBox 2"/>
          <p:cNvSpPr txBox="1">
            <a:spLocks noChangeArrowheads="1"/>
          </p:cNvSpPr>
          <p:nvPr/>
        </p:nvSpPr>
        <p:spPr bwMode="auto">
          <a:xfrm>
            <a:off x="1981200" y="96156"/>
            <a:ext cx="8854440" cy="1808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4949" tIns="57475" rIns="114949" bIns="57475">
            <a:spAutoFit/>
          </a:bodyPr>
          <a:lstStyle/>
          <a:p>
            <a:pPr algn="ctr"/>
            <a:r>
              <a:rPr lang="en-US" sz="7500" b="1" dirty="0">
                <a:solidFill>
                  <a:schemeClr val="tx2">
                    <a:lumMod val="75000"/>
                  </a:schemeClr>
                </a:solidFill>
              </a:rPr>
              <a:t>Ad Solution</a:t>
            </a:r>
          </a:p>
          <a:p>
            <a:pPr algn="ctr"/>
            <a:r>
              <a:rPr lang="en-US" sz="3500" b="1" dirty="0">
                <a:solidFill>
                  <a:schemeClr val="tx2">
                    <a:lumMod val="75000"/>
                  </a:schemeClr>
                </a:solidFill>
              </a:rPr>
              <a:t>Advertising</a:t>
            </a:r>
          </a:p>
        </p:txBody>
      </p:sp>
    </p:spTree>
    <p:extLst>
      <p:ext uri="{BB962C8B-B14F-4D97-AF65-F5344CB8AC3E}">
        <p14:creationId xmlns:p14="http://schemas.microsoft.com/office/powerpoint/2010/main" val="29714518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9395893"/>
              </p:ext>
            </p:extLst>
          </p:nvPr>
        </p:nvGraphicFramePr>
        <p:xfrm>
          <a:off x="299567" y="6096000"/>
          <a:ext cx="11809847" cy="11094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7770"/>
                <a:gridCol w="8422077"/>
              </a:tblGrid>
              <a:tr h="39875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Location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Direction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9875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University Road near Shiraz Restaurant </a:t>
                      </a:r>
                      <a:endParaRPr lang="en-US" sz="2000" b="1" dirty="0"/>
                    </a:p>
                  </a:txBody>
                  <a:tcPr marL="96012" marR="96012" marT="48768" marB="48768"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 FTCF:TFCF Hayat Abad and </a:t>
                      </a:r>
                    </a:p>
                    <a:p>
                      <a:r>
                        <a:rPr lang="en-US" sz="2000" b="1" dirty="0" smtClean="0"/>
                        <a:t>going towards </a:t>
                      </a:r>
                      <a:r>
                        <a:rPr lang="en-US" sz="2000" b="1" dirty="0" err="1" smtClean="0"/>
                        <a:t>Saddar</a:t>
                      </a:r>
                      <a:r>
                        <a:rPr lang="en-US" sz="2000" b="1" dirty="0" smtClean="0"/>
                        <a:t> </a:t>
                      </a:r>
                      <a:r>
                        <a:rPr lang="en-US" sz="2000" b="1" dirty="0" err="1" smtClean="0"/>
                        <a:t>Cantt</a:t>
                      </a:r>
                      <a:r>
                        <a:rPr lang="en-US" sz="2000" b="1" dirty="0" smtClean="0"/>
                        <a:t>/Peshawar City</a:t>
                      </a:r>
                      <a:endParaRPr lang="en-US" sz="2000" b="1" dirty="0"/>
                    </a:p>
                  </a:txBody>
                  <a:tcPr marL="96012" marR="96012" marT="48768" marB="48768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8439789"/>
              </p:ext>
            </p:extLst>
          </p:nvPr>
        </p:nvGraphicFramePr>
        <p:xfrm>
          <a:off x="9108115" y="2740898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3195"/>
                <a:gridCol w="2067235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Size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60X20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2669401"/>
              </p:ext>
            </p:extLst>
          </p:nvPr>
        </p:nvGraphicFramePr>
        <p:xfrm>
          <a:off x="9121140" y="3287174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Availability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4985518"/>
              </p:ext>
            </p:extLst>
          </p:nvPr>
        </p:nvGraphicFramePr>
        <p:xfrm>
          <a:off x="9121140" y="3962401"/>
          <a:ext cx="3440430" cy="380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80999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Rate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Rs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</a:rPr>
                        <a:t>:250,000/-</a:t>
                      </a:r>
                      <a:endParaRPr lang="en-US" sz="17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9093218" y="1222994"/>
            <a:ext cx="3468352" cy="10566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P</a:t>
            </a:r>
            <a:r>
              <a:rPr lang="en-US" sz="2400" b="1" dirty="0" smtClean="0">
                <a:solidFill>
                  <a:schemeClr val="tx1"/>
                </a:solidFill>
              </a:rPr>
              <a:t>eshawar</a:t>
            </a:r>
            <a:endParaRPr lang="en-US" sz="2400" b="1" dirty="0">
              <a:solidFill>
                <a:schemeClr val="tx1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859"/>
          <a:stretch/>
        </p:blipFill>
        <p:spPr bwMode="auto">
          <a:xfrm>
            <a:off x="611344" y="259080"/>
            <a:ext cx="8343632" cy="5532120"/>
          </a:xfrm>
          <a:prstGeom prst="rect">
            <a:avLst/>
          </a:prstGeom>
          <a:noFill/>
        </p:spPr>
      </p:pic>
      <p:sp>
        <p:nvSpPr>
          <p:cNvPr id="2" name="Down Arrow 1"/>
          <p:cNvSpPr/>
          <p:nvPr/>
        </p:nvSpPr>
        <p:spPr>
          <a:xfrm>
            <a:off x="4495800" y="703334"/>
            <a:ext cx="440575" cy="668266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0700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3415652"/>
              </p:ext>
            </p:extLst>
          </p:nvPr>
        </p:nvGraphicFramePr>
        <p:xfrm>
          <a:off x="299567" y="6172200"/>
          <a:ext cx="11809847" cy="11094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7770"/>
                <a:gridCol w="8422077"/>
              </a:tblGrid>
              <a:tr h="39875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Location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Direction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9875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University Road </a:t>
                      </a:r>
                      <a:br>
                        <a:rPr lang="en-US" sz="2000" b="1" dirty="0" smtClean="0"/>
                      </a:br>
                      <a:r>
                        <a:rPr lang="en-US" sz="2000" b="1" dirty="0" smtClean="0"/>
                        <a:t>Near </a:t>
                      </a:r>
                      <a:r>
                        <a:rPr lang="en-US" sz="2000" b="1" dirty="0" err="1" smtClean="0"/>
                        <a:t>Ufone</a:t>
                      </a:r>
                      <a:r>
                        <a:rPr lang="en-US" sz="2000" b="1" dirty="0" smtClean="0"/>
                        <a:t> Office</a:t>
                      </a:r>
                      <a:endParaRPr lang="en-US" sz="2000" b="1" dirty="0"/>
                    </a:p>
                  </a:txBody>
                  <a:tcPr marL="96012" marR="96012" marT="48768" marB="48768"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 FTCF:TFCF </a:t>
                      </a:r>
                      <a:r>
                        <a:rPr lang="en-US" sz="2000" b="1" dirty="0" err="1" smtClean="0"/>
                        <a:t>Saddar</a:t>
                      </a:r>
                      <a:r>
                        <a:rPr lang="en-US" sz="2000" b="1" dirty="0" smtClean="0"/>
                        <a:t> and going towards Hayatabad</a:t>
                      </a:r>
                      <a:endParaRPr lang="en-US" sz="2000" b="1" dirty="0"/>
                    </a:p>
                  </a:txBody>
                  <a:tcPr marL="96012" marR="96012" marT="48768" marB="48768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2413730"/>
              </p:ext>
            </p:extLst>
          </p:nvPr>
        </p:nvGraphicFramePr>
        <p:xfrm>
          <a:off x="9108115" y="2740898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3195"/>
                <a:gridCol w="2067235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Size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60X20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7412362"/>
              </p:ext>
            </p:extLst>
          </p:nvPr>
        </p:nvGraphicFramePr>
        <p:xfrm>
          <a:off x="9121140" y="3287174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Availability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875351"/>
              </p:ext>
            </p:extLst>
          </p:nvPr>
        </p:nvGraphicFramePr>
        <p:xfrm>
          <a:off x="9121140" y="3962401"/>
          <a:ext cx="3440430" cy="380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80999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Rate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Rs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</a:rPr>
                        <a:t>:200,000/-</a:t>
                      </a:r>
                      <a:endParaRPr lang="en-US" sz="17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9093218" y="1222994"/>
            <a:ext cx="3468352" cy="10566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P</a:t>
            </a:r>
            <a:r>
              <a:rPr lang="en-US" sz="2400" b="1" dirty="0" smtClean="0">
                <a:solidFill>
                  <a:schemeClr val="tx1"/>
                </a:solidFill>
              </a:rPr>
              <a:t>eshawar</a:t>
            </a:r>
            <a:endParaRPr lang="en-US" sz="2400" b="1" dirty="0">
              <a:solidFill>
                <a:schemeClr val="tx1"/>
              </a:solidFill>
            </a:endParaRPr>
          </a:p>
        </p:txBody>
      </p:sp>
      <p:pic>
        <p:nvPicPr>
          <p:cNvPr id="10" name="Picture 3" descr="D:\FFOutput\New folder (3)\Personal Pics\IAS\Snaps\Final\University Road Near Sheraz Hotel.JPG"/>
          <p:cNvPicPr>
            <a:picLocks noChangeAspect="1" noChangeArrowheads="1"/>
          </p:cNvPicPr>
          <p:nvPr/>
        </p:nvPicPr>
        <p:blipFill>
          <a:blip r:embed="rId2" cstate="screen"/>
          <a:stretch>
            <a:fillRect/>
          </a:stretch>
        </p:blipFill>
        <p:spPr bwMode="auto">
          <a:xfrm>
            <a:off x="741362" y="152400"/>
            <a:ext cx="7945438" cy="59607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1698258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908991"/>
              </p:ext>
            </p:extLst>
          </p:nvPr>
        </p:nvGraphicFramePr>
        <p:xfrm>
          <a:off x="299567" y="6205728"/>
          <a:ext cx="11809847" cy="8046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7770"/>
                <a:gridCol w="8422077"/>
              </a:tblGrid>
              <a:tr h="39875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Location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Direction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9875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University Road </a:t>
                      </a:r>
                      <a:r>
                        <a:rPr lang="en-US" sz="2000" b="1" dirty="0" err="1" smtClean="0"/>
                        <a:t>Opp</a:t>
                      </a:r>
                      <a:r>
                        <a:rPr lang="en-US" sz="2000" b="1" dirty="0" smtClean="0"/>
                        <a:t> Runway</a:t>
                      </a:r>
                      <a:endParaRPr lang="en-US" sz="2000" b="1" dirty="0"/>
                    </a:p>
                  </a:txBody>
                  <a:tcPr marL="96012" marR="96012" marT="48768" marB="48768"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 FTCF:TFCF Hayatabad and going towards </a:t>
                      </a:r>
                      <a:r>
                        <a:rPr lang="en-US" sz="2000" b="1" dirty="0" err="1" smtClean="0"/>
                        <a:t>Saddar</a:t>
                      </a:r>
                      <a:r>
                        <a:rPr lang="en-US" sz="2000" b="1" dirty="0" smtClean="0"/>
                        <a:t>/City</a:t>
                      </a:r>
                      <a:endParaRPr lang="en-US" sz="2000" b="1" dirty="0"/>
                    </a:p>
                  </a:txBody>
                  <a:tcPr marL="96012" marR="96012" marT="48768" marB="48768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4821857"/>
              </p:ext>
            </p:extLst>
          </p:nvPr>
        </p:nvGraphicFramePr>
        <p:xfrm>
          <a:off x="9108115" y="2740898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3195"/>
                <a:gridCol w="2067235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Size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60X20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3045678"/>
              </p:ext>
            </p:extLst>
          </p:nvPr>
        </p:nvGraphicFramePr>
        <p:xfrm>
          <a:off x="9121140" y="3287174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Availability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9025008"/>
              </p:ext>
            </p:extLst>
          </p:nvPr>
        </p:nvGraphicFramePr>
        <p:xfrm>
          <a:off x="9121140" y="3962401"/>
          <a:ext cx="3440430" cy="380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80999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Rate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Rs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</a:rPr>
                        <a:t>:250,000/-</a:t>
                      </a:r>
                      <a:endParaRPr lang="en-US" sz="17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9093218" y="1222994"/>
            <a:ext cx="3468352" cy="10566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P</a:t>
            </a:r>
            <a:r>
              <a:rPr lang="en-US" sz="2400" b="1" dirty="0" smtClean="0">
                <a:solidFill>
                  <a:schemeClr val="tx1"/>
                </a:solidFill>
              </a:rPr>
              <a:t>eshawar</a:t>
            </a:r>
            <a:endParaRPr lang="en-US" sz="2400" b="1" dirty="0">
              <a:solidFill>
                <a:schemeClr val="tx1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1000" y="121157"/>
            <a:ext cx="8077200" cy="597484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272840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3111691"/>
              </p:ext>
            </p:extLst>
          </p:nvPr>
        </p:nvGraphicFramePr>
        <p:xfrm>
          <a:off x="299567" y="6129528"/>
          <a:ext cx="11809847" cy="8046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7770"/>
                <a:gridCol w="8422077"/>
              </a:tblGrid>
              <a:tr h="39875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Location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Direction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249936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Bus </a:t>
                      </a:r>
                      <a:r>
                        <a:rPr lang="en-US" sz="2000" b="1" dirty="0" err="1" smtClean="0"/>
                        <a:t>Termina</a:t>
                      </a:r>
                      <a:endParaRPr lang="en-US" sz="2000" b="1" dirty="0"/>
                    </a:p>
                  </a:txBody>
                  <a:tcPr marL="96012" marR="96012" marT="48768" marB="48768"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 FTCF:TFCF Ring road and going towards </a:t>
                      </a:r>
                      <a:r>
                        <a:rPr lang="en-US" sz="2000" b="1" dirty="0" err="1" smtClean="0"/>
                        <a:t>Qilla</a:t>
                      </a:r>
                      <a:r>
                        <a:rPr lang="en-US" sz="2000" b="1" dirty="0" smtClean="0"/>
                        <a:t> </a:t>
                      </a:r>
                      <a:r>
                        <a:rPr lang="en-US" sz="2000" b="1" dirty="0" err="1" smtClean="0"/>
                        <a:t>Bala</a:t>
                      </a:r>
                      <a:r>
                        <a:rPr lang="en-US" sz="2000" b="1" dirty="0" smtClean="0"/>
                        <a:t> </a:t>
                      </a:r>
                      <a:r>
                        <a:rPr lang="en-US" sz="2000" b="1" dirty="0" err="1" smtClean="0"/>
                        <a:t>Hisar</a:t>
                      </a:r>
                      <a:endParaRPr lang="en-US" sz="2000" b="1" dirty="0"/>
                    </a:p>
                  </a:txBody>
                  <a:tcPr marL="96012" marR="96012" marT="48768" marB="48768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5123573"/>
              </p:ext>
            </p:extLst>
          </p:nvPr>
        </p:nvGraphicFramePr>
        <p:xfrm>
          <a:off x="9108115" y="2740898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3195"/>
                <a:gridCol w="2067235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Size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60X20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4359082"/>
              </p:ext>
            </p:extLst>
          </p:nvPr>
        </p:nvGraphicFramePr>
        <p:xfrm>
          <a:off x="9121140" y="3287174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Availability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6158662"/>
              </p:ext>
            </p:extLst>
          </p:nvPr>
        </p:nvGraphicFramePr>
        <p:xfrm>
          <a:off x="9121140" y="3962401"/>
          <a:ext cx="3440430" cy="380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80999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Rate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Rs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</a:rPr>
                        <a:t>:250,000/-</a:t>
                      </a:r>
                      <a:endParaRPr lang="en-US" sz="17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9093218" y="1222994"/>
            <a:ext cx="3468352" cy="10566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P</a:t>
            </a:r>
            <a:r>
              <a:rPr lang="en-US" sz="2400" b="1" dirty="0" smtClean="0">
                <a:solidFill>
                  <a:schemeClr val="tx1"/>
                </a:solidFill>
              </a:rPr>
              <a:t>eshawar</a:t>
            </a:r>
            <a:endParaRPr lang="en-US" sz="2400" b="1" dirty="0">
              <a:solidFill>
                <a:schemeClr val="tx1"/>
              </a:solidFill>
            </a:endParaRPr>
          </a:p>
        </p:txBody>
      </p:sp>
      <p:pic>
        <p:nvPicPr>
          <p:cNvPr id="10" name="Picture 2" descr="C:\Users\lst\Desktop\IMG-20151125-WA0039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762000" y="60722"/>
            <a:ext cx="7945438" cy="59590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601131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8581941"/>
              </p:ext>
            </p:extLst>
          </p:nvPr>
        </p:nvGraphicFramePr>
        <p:xfrm>
          <a:off x="299567" y="6172200"/>
          <a:ext cx="11809847" cy="11094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7770"/>
                <a:gridCol w="8422077"/>
              </a:tblGrid>
              <a:tr h="39875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Location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Direction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98750">
                <a:tc>
                  <a:txBody>
                    <a:bodyPr/>
                    <a:lstStyle/>
                    <a:p>
                      <a:r>
                        <a:rPr lang="en-US" sz="2000" b="1" dirty="0" err="1" smtClean="0"/>
                        <a:t>Jameel</a:t>
                      </a:r>
                      <a:r>
                        <a:rPr lang="en-US" sz="2000" b="1" dirty="0" smtClean="0"/>
                        <a:t> </a:t>
                      </a:r>
                      <a:r>
                        <a:rPr lang="en-US" sz="2000" b="1" dirty="0" err="1" smtClean="0"/>
                        <a:t>Chowk</a:t>
                      </a:r>
                      <a:r>
                        <a:rPr lang="en-US" sz="2000" b="1" dirty="0" smtClean="0"/>
                        <a:t> Ring Road</a:t>
                      </a:r>
                      <a:endParaRPr lang="en-US" sz="2000" b="1" dirty="0"/>
                    </a:p>
                  </a:txBody>
                  <a:tcPr marL="96012" marR="96012" marT="48768" marB="48768"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 FTCF:TFCF GT/Motorway /</a:t>
                      </a:r>
                      <a:r>
                        <a:rPr lang="en-US" sz="2000" b="1" dirty="0" err="1" smtClean="0"/>
                        <a:t>Phandu</a:t>
                      </a:r>
                      <a:r>
                        <a:rPr lang="en-US" sz="2000" b="1" dirty="0" smtClean="0"/>
                        <a:t> Road and going towards Hayatabad/Industrial Estate</a:t>
                      </a:r>
                      <a:endParaRPr lang="en-US" sz="2000" b="1" dirty="0"/>
                    </a:p>
                  </a:txBody>
                  <a:tcPr marL="96012" marR="96012" marT="48768" marB="48768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0810680"/>
              </p:ext>
            </p:extLst>
          </p:nvPr>
        </p:nvGraphicFramePr>
        <p:xfrm>
          <a:off x="9108115" y="2740898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3195"/>
                <a:gridCol w="2067235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Size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60X20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9633859"/>
              </p:ext>
            </p:extLst>
          </p:nvPr>
        </p:nvGraphicFramePr>
        <p:xfrm>
          <a:off x="9121140" y="3287174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Availability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6409719"/>
              </p:ext>
            </p:extLst>
          </p:nvPr>
        </p:nvGraphicFramePr>
        <p:xfrm>
          <a:off x="9121140" y="3962401"/>
          <a:ext cx="3440430" cy="380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80999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Rate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Rs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</a:rPr>
                        <a:t>:250,000/-</a:t>
                      </a:r>
                      <a:endParaRPr lang="en-US" sz="17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9093218" y="1222994"/>
            <a:ext cx="3468352" cy="10566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P</a:t>
            </a:r>
            <a:r>
              <a:rPr lang="en-US" sz="2400" b="1" dirty="0" smtClean="0">
                <a:solidFill>
                  <a:schemeClr val="tx1"/>
                </a:solidFill>
              </a:rPr>
              <a:t>eshawar</a:t>
            </a:r>
            <a:endParaRPr lang="en-US" sz="2400" b="1" dirty="0">
              <a:solidFill>
                <a:schemeClr val="tx1"/>
              </a:solidFill>
            </a:endParaRPr>
          </a:p>
        </p:txBody>
      </p:sp>
      <p:pic>
        <p:nvPicPr>
          <p:cNvPr id="10" name="Content Placeholder 2" descr="D:\FFOutput\New folder (3)\Personal Pics\IAS\Snaps\Final\IMG-20151125-WA0038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143000" y="228600"/>
            <a:ext cx="7086600" cy="5867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7488524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0316218"/>
              </p:ext>
            </p:extLst>
          </p:nvPr>
        </p:nvGraphicFramePr>
        <p:xfrm>
          <a:off x="299567" y="6205728"/>
          <a:ext cx="11809847" cy="8046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7770"/>
                <a:gridCol w="8422077"/>
              </a:tblGrid>
              <a:tr h="39875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Location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Direction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9875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Motorway Exit / City Entrance</a:t>
                      </a:r>
                      <a:endParaRPr lang="en-US" sz="2000" b="1" dirty="0"/>
                    </a:p>
                  </a:txBody>
                  <a:tcPr marL="96012" marR="96012" marT="48768" marB="48768"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 FTCF:TFCF Motorway and going towards Peshawar City</a:t>
                      </a:r>
                      <a:endParaRPr lang="en-US" sz="2000" b="1" dirty="0"/>
                    </a:p>
                  </a:txBody>
                  <a:tcPr marL="96012" marR="96012" marT="48768" marB="48768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7791619"/>
              </p:ext>
            </p:extLst>
          </p:nvPr>
        </p:nvGraphicFramePr>
        <p:xfrm>
          <a:off x="9108115" y="2740898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3195"/>
                <a:gridCol w="2067235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Size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60X20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3708463"/>
              </p:ext>
            </p:extLst>
          </p:nvPr>
        </p:nvGraphicFramePr>
        <p:xfrm>
          <a:off x="9121140" y="3287174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Availability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6623738"/>
              </p:ext>
            </p:extLst>
          </p:nvPr>
        </p:nvGraphicFramePr>
        <p:xfrm>
          <a:off x="9121140" y="3962401"/>
          <a:ext cx="3440430" cy="380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80999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Rate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Rs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</a:rPr>
                        <a:t>:250,000/-</a:t>
                      </a:r>
                      <a:endParaRPr lang="en-US" sz="17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9093218" y="1222994"/>
            <a:ext cx="3468352" cy="10566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P</a:t>
            </a:r>
            <a:r>
              <a:rPr lang="en-US" sz="2400" b="1" dirty="0" smtClean="0">
                <a:solidFill>
                  <a:schemeClr val="tx1"/>
                </a:solidFill>
              </a:rPr>
              <a:t>eshawar</a:t>
            </a:r>
            <a:endParaRPr lang="en-US" sz="2400" b="1" dirty="0">
              <a:solidFill>
                <a:schemeClr val="tx1"/>
              </a:solidFill>
            </a:endParaRPr>
          </a:p>
        </p:txBody>
      </p:sp>
      <p:pic>
        <p:nvPicPr>
          <p:cNvPr id="10" name="Picture 2" descr="D:\FFOutput\New folder (3)\Personal Pics\IAS\Snaps\Final\City Entrance 60x20.JPG"/>
          <p:cNvPicPr>
            <a:picLocks noChangeAspect="1" noChangeArrowheads="1"/>
          </p:cNvPicPr>
          <p:nvPr/>
        </p:nvPicPr>
        <p:blipFill>
          <a:blip r:embed="rId2" cstate="screen"/>
          <a:stretch>
            <a:fillRect/>
          </a:stretch>
        </p:blipFill>
        <p:spPr bwMode="auto">
          <a:xfrm>
            <a:off x="838200" y="152400"/>
            <a:ext cx="7945438" cy="5960755"/>
          </a:xfrm>
          <a:prstGeom prst="rect">
            <a:avLst/>
          </a:prstGeom>
          <a:noFill/>
        </p:spPr>
      </p:pic>
      <p:sp>
        <p:nvSpPr>
          <p:cNvPr id="2" name="Down Arrow 1"/>
          <p:cNvSpPr/>
          <p:nvPr/>
        </p:nvSpPr>
        <p:spPr>
          <a:xfrm>
            <a:off x="4953000" y="1830885"/>
            <a:ext cx="400523" cy="607515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16775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801362"/>
              </p:ext>
            </p:extLst>
          </p:nvPr>
        </p:nvGraphicFramePr>
        <p:xfrm>
          <a:off x="299567" y="6205728"/>
          <a:ext cx="11809847" cy="8046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7770"/>
                <a:gridCol w="8422077"/>
              </a:tblGrid>
              <a:tr h="39875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Location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Direction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9875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Motorway Exit / Ring Road</a:t>
                      </a:r>
                      <a:endParaRPr lang="en-US" sz="2000" b="1" dirty="0"/>
                    </a:p>
                  </a:txBody>
                  <a:tcPr marL="96012" marR="96012" marT="48768" marB="48768"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 FTCF:TFCF Motorway and going towards </a:t>
                      </a:r>
                      <a:r>
                        <a:rPr lang="en-US" sz="2000" b="1" dirty="0" err="1" smtClean="0"/>
                        <a:t>Charsadda</a:t>
                      </a:r>
                      <a:r>
                        <a:rPr lang="en-US" sz="2000" b="1" dirty="0" smtClean="0"/>
                        <a:t> Road</a:t>
                      </a:r>
                      <a:endParaRPr lang="en-US" sz="2000" b="1" dirty="0"/>
                    </a:p>
                  </a:txBody>
                  <a:tcPr marL="96012" marR="96012" marT="48768" marB="48768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6751372"/>
              </p:ext>
            </p:extLst>
          </p:nvPr>
        </p:nvGraphicFramePr>
        <p:xfrm>
          <a:off x="9108115" y="2740898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3195"/>
                <a:gridCol w="2067235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Size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60X20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9418610"/>
              </p:ext>
            </p:extLst>
          </p:nvPr>
        </p:nvGraphicFramePr>
        <p:xfrm>
          <a:off x="9121140" y="3287174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Availability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0961008"/>
              </p:ext>
            </p:extLst>
          </p:nvPr>
        </p:nvGraphicFramePr>
        <p:xfrm>
          <a:off x="9121140" y="3962401"/>
          <a:ext cx="3440430" cy="380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80999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Rate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Rs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</a:rPr>
                        <a:t>:250,000/-</a:t>
                      </a:r>
                      <a:endParaRPr lang="en-US" sz="17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9093218" y="1222994"/>
            <a:ext cx="3468352" cy="10566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P</a:t>
            </a:r>
            <a:r>
              <a:rPr lang="en-US" sz="2400" b="1" dirty="0" smtClean="0">
                <a:solidFill>
                  <a:schemeClr val="tx1"/>
                </a:solidFill>
              </a:rPr>
              <a:t>eshawar</a:t>
            </a:r>
            <a:endParaRPr lang="en-US" sz="2400" b="1" dirty="0">
              <a:solidFill>
                <a:schemeClr val="tx1"/>
              </a:solidFill>
            </a:endParaRPr>
          </a:p>
        </p:txBody>
      </p:sp>
      <p:pic>
        <p:nvPicPr>
          <p:cNvPr id="10" name="Picture 2" descr="D:\FFOutput\New folder (3)\Personal Pics\IAS\Snaps\Final\Ring Road 60x20...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914400" y="152400"/>
            <a:ext cx="7945438" cy="59567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2429415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86927"/>
              </p:ext>
            </p:extLst>
          </p:nvPr>
        </p:nvGraphicFramePr>
        <p:xfrm>
          <a:off x="299567" y="6205728"/>
          <a:ext cx="11809847" cy="8046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7770"/>
                <a:gridCol w="8422077"/>
              </a:tblGrid>
              <a:tr h="39875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Location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Direction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9875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Main Bazar</a:t>
                      </a:r>
                      <a:endParaRPr lang="en-US" sz="2000" b="1" dirty="0"/>
                    </a:p>
                  </a:txBody>
                  <a:tcPr marL="96012" marR="96012" marT="48768" marB="48768"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 FTCF:TFCF Peshawar and going towards </a:t>
                      </a:r>
                      <a:r>
                        <a:rPr lang="en-US" sz="2000" b="1" dirty="0" err="1" smtClean="0"/>
                        <a:t>Mardan</a:t>
                      </a:r>
                      <a:endParaRPr lang="en-US" sz="2000" b="1" dirty="0"/>
                    </a:p>
                  </a:txBody>
                  <a:tcPr marL="96012" marR="96012" marT="48768" marB="48768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6220780"/>
              </p:ext>
            </p:extLst>
          </p:nvPr>
        </p:nvGraphicFramePr>
        <p:xfrm>
          <a:off x="9108115" y="2740898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3195"/>
                <a:gridCol w="2067235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Size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60X20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3197558"/>
              </p:ext>
            </p:extLst>
          </p:nvPr>
        </p:nvGraphicFramePr>
        <p:xfrm>
          <a:off x="9121140" y="3287174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Availability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2260941"/>
              </p:ext>
            </p:extLst>
          </p:nvPr>
        </p:nvGraphicFramePr>
        <p:xfrm>
          <a:off x="9121140" y="3962401"/>
          <a:ext cx="3440430" cy="380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80999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Rate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Rs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</a:rPr>
                        <a:t>:175,000/-</a:t>
                      </a:r>
                      <a:endParaRPr lang="en-US" sz="17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9093218" y="1222994"/>
            <a:ext cx="3468352" cy="10566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P</a:t>
            </a:r>
            <a:r>
              <a:rPr lang="en-US" sz="2400" b="1" dirty="0" smtClean="0">
                <a:solidFill>
                  <a:schemeClr val="tx1"/>
                </a:solidFill>
              </a:rPr>
              <a:t>eshawar</a:t>
            </a:r>
            <a:endParaRPr lang="en-US" sz="2400" b="1" dirty="0">
              <a:solidFill>
                <a:schemeClr val="tx1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4400" y="152400"/>
            <a:ext cx="7945438" cy="59590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3997351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320040" y="7071360"/>
            <a:ext cx="326136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657600" y="7071360"/>
            <a:ext cx="8382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381000" y="1676400"/>
            <a:ext cx="11963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u="sng" dirty="0">
                <a:latin typeface="Algerian" pitchFamily="82" charset="0"/>
              </a:rPr>
              <a:t>TERMS &amp; </a:t>
            </a:r>
            <a:r>
              <a:rPr lang="en-US" sz="2800" b="1" u="sng" dirty="0" smtClean="0">
                <a:latin typeface="Algerian" pitchFamily="82" charset="0"/>
              </a:rPr>
              <a:t>CONDITIONS</a:t>
            </a:r>
            <a:endParaRPr lang="en-US" sz="2000" dirty="0">
              <a:latin typeface="Baskerville Old Face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76800" y="609600"/>
            <a:ext cx="2441694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i="1" dirty="0" smtClean="0">
                <a:latin typeface="Britannic Bold" pitchFamily="34" charset="0"/>
              </a:rPr>
              <a:t>Ad Solution</a:t>
            </a:r>
            <a:endParaRPr lang="en-US" sz="3500" b="1" i="1" dirty="0">
              <a:latin typeface="Britannic Bold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94124" y="2514600"/>
            <a:ext cx="10308553" cy="280076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2200" b="1" dirty="0"/>
              <a:t> First time skin installation and removing is free.</a:t>
            </a:r>
          </a:p>
          <a:p>
            <a:pPr>
              <a:buFont typeface="Arial" charset="0"/>
              <a:buChar char="•"/>
            </a:pPr>
            <a:r>
              <a:rPr lang="en-US" sz="2200" b="1" dirty="0"/>
              <a:t> Skin printing charges are not included in the proposed rates.</a:t>
            </a:r>
          </a:p>
          <a:p>
            <a:pPr>
              <a:buFont typeface="Arial" charset="0"/>
              <a:buChar char="•"/>
            </a:pPr>
            <a:r>
              <a:rPr lang="en-US" sz="2200" b="1" dirty="0"/>
              <a:t> These rates are exclusive of all kinds of taxes.</a:t>
            </a:r>
          </a:p>
          <a:p>
            <a:pPr>
              <a:buFont typeface="Arial" charset="0"/>
              <a:buChar char="•"/>
            </a:pPr>
            <a:r>
              <a:rPr lang="en-US" sz="2200" b="1" dirty="0"/>
              <a:t> If skin is damaged due to weather, changing/re-printing charges will be borne by  </a:t>
            </a:r>
            <a:r>
              <a:rPr lang="en-US" sz="2200" b="1" dirty="0" smtClean="0"/>
              <a:t>the                                                 </a:t>
            </a:r>
            <a:r>
              <a:rPr lang="en-US" sz="2200" b="1" dirty="0"/>
              <a:t> </a:t>
            </a:r>
            <a:r>
              <a:rPr lang="en-US" sz="2200" b="1" dirty="0" smtClean="0"/>
              <a:t>        client</a:t>
            </a:r>
            <a:r>
              <a:rPr lang="en-US" sz="2200" b="1" dirty="0"/>
              <a:t>.</a:t>
            </a:r>
          </a:p>
          <a:p>
            <a:pPr>
              <a:buFont typeface="Arial" charset="0"/>
              <a:buChar char="•"/>
            </a:pPr>
            <a:r>
              <a:rPr lang="en-US" sz="2200" b="1" dirty="0"/>
              <a:t> The payment will be made 50% in advance and the remaining balance will be payable through 15 days post dated </a:t>
            </a:r>
            <a:r>
              <a:rPr lang="en-US" sz="2200" b="1" dirty="0" err="1"/>
              <a:t>cheque</a:t>
            </a:r>
            <a:r>
              <a:rPr lang="en-US" sz="2200" b="1" dirty="0"/>
              <a:t>, from the day, the display starts.</a:t>
            </a:r>
          </a:p>
          <a:p>
            <a:pPr>
              <a:buFont typeface="Arial" charset="0"/>
              <a:buChar char="•"/>
            </a:pPr>
            <a:r>
              <a:rPr lang="en-US" sz="2200" b="1" dirty="0"/>
              <a:t> For locking the sites please inform us </a:t>
            </a:r>
            <a:r>
              <a:rPr lang="en-US" sz="2200" b="1" dirty="0" smtClean="0"/>
              <a:t>within 1-3 working days.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69736038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8237115"/>
              </p:ext>
            </p:extLst>
          </p:nvPr>
        </p:nvGraphicFramePr>
        <p:xfrm>
          <a:off x="299567" y="6205728"/>
          <a:ext cx="11809847" cy="8046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7770"/>
                <a:gridCol w="8422077"/>
              </a:tblGrid>
              <a:tr h="39875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Location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Direction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98750">
                <a:tc>
                  <a:txBody>
                    <a:bodyPr/>
                    <a:lstStyle/>
                    <a:p>
                      <a:endParaRPr lang="en-US" sz="2000" b="1" dirty="0"/>
                    </a:p>
                  </a:txBody>
                  <a:tcPr marL="96012" marR="96012" marT="48768" marB="48768"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 FTCF:CSD Tanks buster </a:t>
                      </a:r>
                      <a:r>
                        <a:rPr lang="en-US" sz="2000" b="1" dirty="0" err="1" smtClean="0"/>
                        <a:t>Chowk</a:t>
                      </a:r>
                      <a:endParaRPr lang="en-US" sz="2000" b="1" dirty="0"/>
                    </a:p>
                  </a:txBody>
                  <a:tcPr marL="96012" marR="96012" marT="48768" marB="48768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2771396"/>
              </p:ext>
            </p:extLst>
          </p:nvPr>
        </p:nvGraphicFramePr>
        <p:xfrm>
          <a:off x="9108115" y="2740898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3195"/>
                <a:gridCol w="2067235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Size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10x20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8022884"/>
              </p:ext>
            </p:extLst>
          </p:nvPr>
        </p:nvGraphicFramePr>
        <p:xfrm>
          <a:off x="9121140" y="3287174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Availability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7885917"/>
              </p:ext>
            </p:extLst>
          </p:nvPr>
        </p:nvGraphicFramePr>
        <p:xfrm>
          <a:off x="9121140" y="3962401"/>
          <a:ext cx="3440430" cy="380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80999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Rate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Rs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</a:rPr>
                        <a:t>:85,000/-</a:t>
                      </a:r>
                      <a:endParaRPr lang="en-US" sz="17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9093218" y="1222994"/>
            <a:ext cx="3468352" cy="10566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Peshawar</a:t>
            </a:r>
            <a:endParaRPr lang="en-US" sz="2400" b="1" dirty="0">
              <a:solidFill>
                <a:schemeClr val="tx1"/>
              </a:solidFill>
            </a:endParaRPr>
          </a:p>
        </p:txBody>
      </p:sp>
      <p:pic>
        <p:nvPicPr>
          <p:cNvPr id="10" name="Picture 2" descr="C:\Users\Pakiza\Downloads\20160704_111032_resiz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221" y="152400"/>
            <a:ext cx="7459980" cy="586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955974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3598431"/>
              </p:ext>
            </p:extLst>
          </p:nvPr>
        </p:nvGraphicFramePr>
        <p:xfrm>
          <a:off x="299567" y="6205728"/>
          <a:ext cx="11809847" cy="8046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7770"/>
                <a:gridCol w="8422077"/>
              </a:tblGrid>
              <a:tr h="39875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Location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Direction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98750">
                <a:tc>
                  <a:txBody>
                    <a:bodyPr/>
                    <a:lstStyle/>
                    <a:p>
                      <a:endParaRPr lang="en-US" sz="2000" b="1" dirty="0"/>
                    </a:p>
                  </a:txBody>
                  <a:tcPr marL="96012" marR="96012" marT="48768" marB="48768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 </a:t>
                      </a:r>
                      <a:r>
                        <a:rPr lang="en-US" sz="2000" b="1" dirty="0" err="1" smtClean="0"/>
                        <a:t>FTCF:</a:t>
                      </a:r>
                      <a:r>
                        <a:rPr lang="en-US" sz="2000" b="1" dirty="0" err="1" smtClean="0">
                          <a:solidFill>
                            <a:schemeClr val="tx1"/>
                          </a:solidFill>
                        </a:rPr>
                        <a:t>Kyber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 Bazar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3545057"/>
              </p:ext>
            </p:extLst>
          </p:nvPr>
        </p:nvGraphicFramePr>
        <p:xfrm>
          <a:off x="9108115" y="2740898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3195"/>
                <a:gridCol w="2067235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Size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10x20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8729185"/>
              </p:ext>
            </p:extLst>
          </p:nvPr>
        </p:nvGraphicFramePr>
        <p:xfrm>
          <a:off x="9121140" y="3287174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Availability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6870248"/>
              </p:ext>
            </p:extLst>
          </p:nvPr>
        </p:nvGraphicFramePr>
        <p:xfrm>
          <a:off x="9121140" y="3962401"/>
          <a:ext cx="3440430" cy="380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80999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Rate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Rs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</a:rPr>
                        <a:t>:75,000/-</a:t>
                      </a:r>
                      <a:endParaRPr lang="en-US" sz="17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9093218" y="1222994"/>
            <a:ext cx="3468352" cy="10566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P</a:t>
            </a:r>
            <a:r>
              <a:rPr lang="en-US" sz="2400" b="1" dirty="0" smtClean="0">
                <a:solidFill>
                  <a:schemeClr val="tx1"/>
                </a:solidFill>
              </a:rPr>
              <a:t>eshawar</a:t>
            </a:r>
            <a:endParaRPr lang="en-US" sz="2400" b="1" dirty="0">
              <a:solidFill>
                <a:schemeClr val="tx1"/>
              </a:solidFill>
            </a:endParaRPr>
          </a:p>
        </p:txBody>
      </p:sp>
      <p:pic>
        <p:nvPicPr>
          <p:cNvPr id="10" name="Picture 2" descr="C:\Users\Pakiza\Downloads\20160713_185355_resiz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" y="137159"/>
            <a:ext cx="8633460" cy="6035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862442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985884"/>
              </p:ext>
            </p:extLst>
          </p:nvPr>
        </p:nvGraphicFramePr>
        <p:xfrm>
          <a:off x="299567" y="6205728"/>
          <a:ext cx="11809847" cy="8046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7770"/>
                <a:gridCol w="8422077"/>
              </a:tblGrid>
              <a:tr h="39875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Location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Direction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98750">
                <a:tc>
                  <a:txBody>
                    <a:bodyPr/>
                    <a:lstStyle/>
                    <a:p>
                      <a:endParaRPr lang="en-US" sz="2000" b="1" dirty="0"/>
                    </a:p>
                  </a:txBody>
                  <a:tcPr marL="96012" marR="96012" marT="48768" marB="48768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 </a:t>
                      </a:r>
                      <a:r>
                        <a:rPr lang="en-US" sz="2000" b="1" dirty="0" err="1" smtClean="0"/>
                        <a:t>FTCF:</a:t>
                      </a:r>
                      <a:r>
                        <a:rPr lang="en-US" sz="2000" b="1" dirty="0" err="1" smtClean="0">
                          <a:solidFill>
                            <a:schemeClr val="tx1"/>
                          </a:solidFill>
                        </a:rPr>
                        <a:t>Kyber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 Bazar</a:t>
                      </a:r>
                      <a:endParaRPr lang="en-US" sz="2000" b="1" dirty="0"/>
                    </a:p>
                  </a:txBody>
                  <a:tcPr marL="96012" marR="96012" marT="48768" marB="48768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2659799"/>
              </p:ext>
            </p:extLst>
          </p:nvPr>
        </p:nvGraphicFramePr>
        <p:xfrm>
          <a:off x="9108115" y="2740898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3195"/>
                <a:gridCol w="2067235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Size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10x20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8159859"/>
              </p:ext>
            </p:extLst>
          </p:nvPr>
        </p:nvGraphicFramePr>
        <p:xfrm>
          <a:off x="9121140" y="3287174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Availability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9110026"/>
              </p:ext>
            </p:extLst>
          </p:nvPr>
        </p:nvGraphicFramePr>
        <p:xfrm>
          <a:off x="9121140" y="3962401"/>
          <a:ext cx="3440430" cy="380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80999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Rate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Rs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</a:rPr>
                        <a:t>:75,000/-</a:t>
                      </a:r>
                      <a:endParaRPr lang="en-US" sz="17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9093218" y="1222994"/>
            <a:ext cx="3468352" cy="10566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P</a:t>
            </a:r>
            <a:r>
              <a:rPr lang="en-US" sz="2400" b="1" dirty="0" smtClean="0">
                <a:solidFill>
                  <a:schemeClr val="tx1"/>
                </a:solidFill>
              </a:rPr>
              <a:t>eshawar</a:t>
            </a:r>
            <a:endParaRPr lang="en-US" sz="2400" b="1" dirty="0">
              <a:solidFill>
                <a:schemeClr val="tx1"/>
              </a:solidFill>
            </a:endParaRPr>
          </a:p>
        </p:txBody>
      </p:sp>
      <p:pic>
        <p:nvPicPr>
          <p:cNvPr id="10" name="Picture 2" descr="C:\Users\Pakiza\AppData\Local\Temp\Rar$DI01.988\IMG-20160715-WA0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899" y="145706"/>
            <a:ext cx="8397101" cy="5950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222287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1163926"/>
              </p:ext>
            </p:extLst>
          </p:nvPr>
        </p:nvGraphicFramePr>
        <p:xfrm>
          <a:off x="299567" y="6205728"/>
          <a:ext cx="11809847" cy="8046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7770"/>
                <a:gridCol w="8422077"/>
              </a:tblGrid>
              <a:tr h="39875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Location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Direction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98750">
                <a:tc>
                  <a:txBody>
                    <a:bodyPr/>
                    <a:lstStyle/>
                    <a:p>
                      <a:endParaRPr lang="en-US" sz="2000" b="1" dirty="0"/>
                    </a:p>
                  </a:txBody>
                  <a:tcPr marL="96012" marR="96012" marT="48768" marB="48768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 </a:t>
                      </a:r>
                      <a:r>
                        <a:rPr lang="en-US" sz="2000" b="1" dirty="0" err="1" smtClean="0"/>
                        <a:t>FTCF:</a:t>
                      </a:r>
                      <a:r>
                        <a:rPr lang="en-US" sz="2000" b="1" dirty="0" err="1" smtClean="0">
                          <a:solidFill>
                            <a:schemeClr val="tx1"/>
                          </a:solidFill>
                        </a:rPr>
                        <a:t>Kyber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 Bazar</a:t>
                      </a:r>
                      <a:endParaRPr lang="en-US" sz="2000" b="1" dirty="0"/>
                    </a:p>
                  </a:txBody>
                  <a:tcPr marL="96012" marR="96012" marT="48768" marB="48768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3250555"/>
              </p:ext>
            </p:extLst>
          </p:nvPr>
        </p:nvGraphicFramePr>
        <p:xfrm>
          <a:off x="9108115" y="2740898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3195"/>
                <a:gridCol w="2067235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Size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10x20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0254602"/>
              </p:ext>
            </p:extLst>
          </p:nvPr>
        </p:nvGraphicFramePr>
        <p:xfrm>
          <a:off x="9121140" y="3287174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Availability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2784543"/>
              </p:ext>
            </p:extLst>
          </p:nvPr>
        </p:nvGraphicFramePr>
        <p:xfrm>
          <a:off x="9121140" y="3962401"/>
          <a:ext cx="3440430" cy="380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80999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Rate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Rs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</a:rPr>
                        <a:t>:75,000</a:t>
                      </a:r>
                      <a:endParaRPr lang="en-US" sz="17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9093218" y="1222994"/>
            <a:ext cx="3468352" cy="10566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P</a:t>
            </a:r>
            <a:r>
              <a:rPr lang="en-US" sz="2400" b="1" dirty="0" smtClean="0">
                <a:solidFill>
                  <a:schemeClr val="tx1"/>
                </a:solidFill>
              </a:rPr>
              <a:t>eshawar</a:t>
            </a:r>
            <a:endParaRPr lang="en-US" sz="2400" b="1" dirty="0">
              <a:solidFill>
                <a:schemeClr val="tx1"/>
              </a:solidFill>
            </a:endParaRPr>
          </a:p>
        </p:txBody>
      </p:sp>
      <p:pic>
        <p:nvPicPr>
          <p:cNvPr id="10" name="Picture 2" descr="C:\Users\Pakiza\AppData\Local\Temp\Rar$DI09.467\IMG-20160715-WA0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452" y="211074"/>
            <a:ext cx="8331348" cy="5808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216940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3947282"/>
              </p:ext>
            </p:extLst>
          </p:nvPr>
        </p:nvGraphicFramePr>
        <p:xfrm>
          <a:off x="299567" y="6205728"/>
          <a:ext cx="11809847" cy="8046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7770"/>
                <a:gridCol w="8422077"/>
              </a:tblGrid>
              <a:tr h="39875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Location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Direction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98750">
                <a:tc>
                  <a:txBody>
                    <a:bodyPr/>
                    <a:lstStyle/>
                    <a:p>
                      <a:endParaRPr lang="en-US" sz="2000" b="1" dirty="0"/>
                    </a:p>
                  </a:txBody>
                  <a:tcPr marL="96012" marR="96012" marT="48768" marB="48768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 </a:t>
                      </a:r>
                      <a:r>
                        <a:rPr lang="en-US" sz="2000" b="1" dirty="0" err="1" smtClean="0"/>
                        <a:t>FTCF:</a:t>
                      </a:r>
                      <a:r>
                        <a:rPr lang="en-US" sz="2000" b="1" dirty="0" err="1" smtClean="0">
                          <a:solidFill>
                            <a:schemeClr val="tx1"/>
                          </a:solidFill>
                        </a:rPr>
                        <a:t>Kyber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 Bazar</a:t>
                      </a:r>
                      <a:endParaRPr lang="en-US" sz="2000" b="1" dirty="0"/>
                    </a:p>
                  </a:txBody>
                  <a:tcPr marL="96012" marR="96012" marT="48768" marB="48768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3593510"/>
              </p:ext>
            </p:extLst>
          </p:nvPr>
        </p:nvGraphicFramePr>
        <p:xfrm>
          <a:off x="9108115" y="2740898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3195"/>
                <a:gridCol w="2067235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Size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10x20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963481"/>
              </p:ext>
            </p:extLst>
          </p:nvPr>
        </p:nvGraphicFramePr>
        <p:xfrm>
          <a:off x="9121140" y="3287174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Availability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2261251"/>
              </p:ext>
            </p:extLst>
          </p:nvPr>
        </p:nvGraphicFramePr>
        <p:xfrm>
          <a:off x="9121140" y="3962401"/>
          <a:ext cx="3440430" cy="380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80999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Rate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Rs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</a:rPr>
                        <a:t>:75,000/-</a:t>
                      </a:r>
                      <a:endParaRPr lang="en-US" sz="17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9093218" y="1222994"/>
            <a:ext cx="3468352" cy="10566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P</a:t>
            </a:r>
            <a:r>
              <a:rPr lang="en-US" sz="2400" b="1" dirty="0" smtClean="0">
                <a:solidFill>
                  <a:schemeClr val="tx1"/>
                </a:solidFill>
              </a:rPr>
              <a:t>eshawar</a:t>
            </a:r>
            <a:endParaRPr lang="en-US" sz="2400" b="1" dirty="0">
              <a:solidFill>
                <a:schemeClr val="tx1"/>
              </a:solidFill>
            </a:endParaRPr>
          </a:p>
        </p:txBody>
      </p:sp>
      <p:pic>
        <p:nvPicPr>
          <p:cNvPr id="10" name="Picture 2" descr="C:\Users\Pakiza\AppData\Local\Temp\Rar$DI17.655\IMG-20160715-WA0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724" y="275463"/>
            <a:ext cx="7557025" cy="5615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084303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3853026"/>
              </p:ext>
            </p:extLst>
          </p:nvPr>
        </p:nvGraphicFramePr>
        <p:xfrm>
          <a:off x="299567" y="6205728"/>
          <a:ext cx="11809847" cy="8046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7770"/>
                <a:gridCol w="8422077"/>
              </a:tblGrid>
              <a:tr h="39875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Location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Direction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98750">
                <a:tc>
                  <a:txBody>
                    <a:bodyPr/>
                    <a:lstStyle/>
                    <a:p>
                      <a:endParaRPr lang="en-US" sz="2000" b="1" dirty="0"/>
                    </a:p>
                  </a:txBody>
                  <a:tcPr marL="96012" marR="96012" marT="48768" marB="48768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 </a:t>
                      </a:r>
                      <a:r>
                        <a:rPr lang="en-US" sz="2000" b="1" dirty="0" err="1" smtClean="0"/>
                        <a:t>FTCF:</a:t>
                      </a:r>
                      <a:r>
                        <a:rPr lang="en-US" sz="2000" b="1" dirty="0" err="1" smtClean="0">
                          <a:solidFill>
                            <a:schemeClr val="tx1"/>
                          </a:solidFill>
                        </a:rPr>
                        <a:t>Kyber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 Bazar</a:t>
                      </a:r>
                      <a:endParaRPr lang="en-US" sz="2000" b="1" dirty="0"/>
                    </a:p>
                  </a:txBody>
                  <a:tcPr marL="96012" marR="96012" marT="48768" marB="48768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6381671"/>
              </p:ext>
            </p:extLst>
          </p:nvPr>
        </p:nvGraphicFramePr>
        <p:xfrm>
          <a:off x="9108115" y="2740898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3195"/>
                <a:gridCol w="2067235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Size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10x20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5235689"/>
              </p:ext>
            </p:extLst>
          </p:nvPr>
        </p:nvGraphicFramePr>
        <p:xfrm>
          <a:off x="9121140" y="3287174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Availability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4717007"/>
              </p:ext>
            </p:extLst>
          </p:nvPr>
        </p:nvGraphicFramePr>
        <p:xfrm>
          <a:off x="9121140" y="3962401"/>
          <a:ext cx="3440430" cy="380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80999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Rate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Rs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</a:rPr>
                        <a:t>:75,000/-</a:t>
                      </a:r>
                      <a:endParaRPr lang="en-US" sz="17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9093218" y="1222994"/>
            <a:ext cx="3468352" cy="10566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P</a:t>
            </a:r>
            <a:r>
              <a:rPr lang="en-US" sz="2400" b="1" dirty="0" smtClean="0">
                <a:solidFill>
                  <a:schemeClr val="tx1"/>
                </a:solidFill>
              </a:rPr>
              <a:t>eshawar</a:t>
            </a:r>
            <a:endParaRPr lang="en-US" sz="2400" b="1" dirty="0">
              <a:solidFill>
                <a:schemeClr val="tx1"/>
              </a:solidFill>
            </a:endParaRPr>
          </a:p>
        </p:txBody>
      </p:sp>
      <p:pic>
        <p:nvPicPr>
          <p:cNvPr id="10" name="Picture 2" descr="C:\Users\Pakiza\AppData\Local\Temp\Rar$DI26.988\IMG-20160715-WA0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062" y="160020"/>
            <a:ext cx="7859138" cy="5783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462072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659914"/>
              </p:ext>
            </p:extLst>
          </p:nvPr>
        </p:nvGraphicFramePr>
        <p:xfrm>
          <a:off x="299567" y="6205728"/>
          <a:ext cx="11809847" cy="8046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7770"/>
                <a:gridCol w="8422077"/>
              </a:tblGrid>
              <a:tr h="39875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Location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Direction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98750">
                <a:tc>
                  <a:txBody>
                    <a:bodyPr/>
                    <a:lstStyle/>
                    <a:p>
                      <a:endParaRPr lang="en-US" sz="2000" b="1" dirty="0"/>
                    </a:p>
                  </a:txBody>
                  <a:tcPr marL="96012" marR="96012" marT="48768" marB="48768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 </a:t>
                      </a:r>
                      <a:r>
                        <a:rPr lang="en-US" sz="2000" b="1" dirty="0" err="1" smtClean="0"/>
                        <a:t>FTCF:</a:t>
                      </a:r>
                      <a:r>
                        <a:rPr lang="en-US" sz="2000" b="1" dirty="0" err="1" smtClean="0">
                          <a:solidFill>
                            <a:schemeClr val="tx1"/>
                          </a:solidFill>
                        </a:rPr>
                        <a:t>Kyber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 Bazar</a:t>
                      </a:r>
                      <a:endParaRPr lang="en-US" sz="2000" b="1" dirty="0"/>
                    </a:p>
                  </a:txBody>
                  <a:tcPr marL="96012" marR="96012" marT="48768" marB="48768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6972742"/>
              </p:ext>
            </p:extLst>
          </p:nvPr>
        </p:nvGraphicFramePr>
        <p:xfrm>
          <a:off x="9108115" y="2740898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3195"/>
                <a:gridCol w="2067235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Size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10x20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9889708"/>
              </p:ext>
            </p:extLst>
          </p:nvPr>
        </p:nvGraphicFramePr>
        <p:xfrm>
          <a:off x="9121140" y="3287174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Availability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7354238"/>
              </p:ext>
            </p:extLst>
          </p:nvPr>
        </p:nvGraphicFramePr>
        <p:xfrm>
          <a:off x="9121140" y="3962401"/>
          <a:ext cx="3440430" cy="380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80999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Rate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Rs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</a:rPr>
                        <a:t>:75,000/-</a:t>
                      </a:r>
                      <a:endParaRPr lang="en-US" sz="17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9093218" y="1222994"/>
            <a:ext cx="3468352" cy="10566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P</a:t>
            </a:r>
            <a:r>
              <a:rPr lang="en-US" sz="2400" b="1" dirty="0" smtClean="0">
                <a:solidFill>
                  <a:schemeClr val="tx1"/>
                </a:solidFill>
              </a:rPr>
              <a:t>eshawar</a:t>
            </a:r>
            <a:endParaRPr lang="en-US" sz="2400" b="1" dirty="0">
              <a:solidFill>
                <a:schemeClr val="tx1"/>
              </a:solidFill>
            </a:endParaRPr>
          </a:p>
        </p:txBody>
      </p:sp>
      <p:pic>
        <p:nvPicPr>
          <p:cNvPr id="10" name="Picture 2" descr="C:\Users\Pakiza\AppData\Local\Temp\Rar$DI33.293\IMG-20160715-WA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85" y="102870"/>
            <a:ext cx="8178315" cy="5993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870193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887</TotalTime>
  <Words>578</Words>
  <Application>Microsoft Office PowerPoint</Application>
  <PresentationFormat>Custom</PresentationFormat>
  <Paragraphs>265</Paragraphs>
  <Slides>28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junaid</dc:creator>
  <cp:lastModifiedBy>Dell</cp:lastModifiedBy>
  <cp:revision>545</cp:revision>
  <dcterms:created xsi:type="dcterms:W3CDTF">2006-08-16T00:00:00Z</dcterms:created>
  <dcterms:modified xsi:type="dcterms:W3CDTF">2019-05-20T12:31:19Z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397109</vt:lpwstr>
  </property>
  <property fmtid="{D5CDD505-2E9C-101B-9397-08002B2CF9AE}" pid="3" name="NXPowerLiteSettings">
    <vt:lpwstr>C7000400038000</vt:lpwstr>
  </property>
  <property fmtid="{D5CDD505-2E9C-101B-9397-08002B2CF9AE}" pid="4" name="NXPowerLiteVersion">
    <vt:lpwstr>S8.2.0</vt:lpwstr>
  </property>
</Properties>
</file>